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3" r:id="rId2"/>
    <p:sldId id="257" r:id="rId3"/>
    <p:sldId id="258" r:id="rId4"/>
    <p:sldId id="264" r:id="rId5"/>
    <p:sldId id="265" r:id="rId6"/>
    <p:sldId id="266"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r, Caroline (DEVELOPMENT &amp; REGENERATION)" initials="MC(&amp;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35686" autoAdjust="0"/>
  </p:normalViewPr>
  <p:slideViewPr>
    <p:cSldViewPr>
      <p:cViewPr varScale="1">
        <p:scale>
          <a:sx n="42" d="100"/>
          <a:sy n="42" d="100"/>
        </p:scale>
        <p:origin x="4184" y="17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681797-8408-45F1-BD67-03DD60426E78}" type="datetimeFigureOut">
              <a:rPr lang="en-GB" smtClean="0"/>
              <a:t>01/12/2016</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A604E7-CF32-4BF3-B92C-718E482D976F}" type="slidenum">
              <a:rPr lang="en-GB" smtClean="0"/>
              <a:t>‹#›</a:t>
            </a:fld>
            <a:endParaRPr lang="en-GB" dirty="0"/>
          </a:p>
        </p:txBody>
      </p:sp>
    </p:spTree>
    <p:extLst>
      <p:ext uri="{BB962C8B-B14F-4D97-AF65-F5344CB8AC3E}">
        <p14:creationId xmlns:p14="http://schemas.microsoft.com/office/powerpoint/2010/main" val="1911287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AA604E7-CF32-4BF3-B92C-718E482D976F}" type="slidenum">
              <a:rPr lang="en-GB" smtClean="0"/>
              <a:t>2</a:t>
            </a:fld>
            <a:endParaRPr lang="en-GB" dirty="0"/>
          </a:p>
        </p:txBody>
      </p:sp>
    </p:spTree>
    <p:extLst>
      <p:ext uri="{BB962C8B-B14F-4D97-AF65-F5344CB8AC3E}">
        <p14:creationId xmlns:p14="http://schemas.microsoft.com/office/powerpoint/2010/main" val="3909663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Giles to read slides 1-3</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Begin with background to the development of the commission and Plymouth’s motivation to lead in this area</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July 2015 CCIN launched a commission to develop a Peer Review Process and Plymouth jumped at the chance to lead on this commission due to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1" i="0" u="none" strike="noStrike" kern="1200" cap="none" spc="0" normalizeH="0" baseline="0" noProof="0" dirty="0">
              <a:ln>
                <a:noFill/>
              </a:ln>
              <a:solidFill>
                <a:srgbClr val="FF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1" u="none" strike="noStrike" kern="1200" cap="none" spc="0" normalizeH="0" baseline="0" noProof="0" dirty="0">
                <a:ln>
                  <a:noFill/>
                </a:ln>
                <a:solidFill>
                  <a:prstClr val="black"/>
                </a:solidFill>
                <a:effectLst/>
                <a:uLnTx/>
                <a:uFillTx/>
                <a:latin typeface="+mn-lt"/>
                <a:ea typeface="+mn-ea"/>
                <a:cs typeface="+mn-cs"/>
              </a:rPr>
              <a:t>Plymouth’s recent experience of an LGA Peer Review;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1" u="none" strike="noStrike" kern="1200" cap="none" spc="0" normalizeH="0" baseline="0" noProof="0" dirty="0">
                <a:ln>
                  <a:noFill/>
                </a:ln>
                <a:solidFill>
                  <a:prstClr val="black"/>
                </a:solidFill>
                <a:effectLst/>
                <a:uLnTx/>
                <a:uFillTx/>
                <a:latin typeface="+mn-lt"/>
                <a:ea typeface="+mn-ea"/>
                <a:cs typeface="+mn-cs"/>
              </a:rPr>
              <a:t>Recent drive in Plymouth, to develop and advance intelligence and communities of practice;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1" u="none" strike="noStrike" kern="1200" cap="none" spc="0" normalizeH="0" baseline="0" noProof="0" dirty="0">
                <a:ln>
                  <a:noFill/>
                </a:ln>
                <a:solidFill>
                  <a:prstClr val="black"/>
                </a:solidFill>
                <a:effectLst/>
                <a:uLnTx/>
                <a:uFillTx/>
                <a:latin typeface="+mn-lt"/>
                <a:ea typeface="+mn-ea"/>
                <a:cs typeface="+mn-cs"/>
              </a:rPr>
              <a:t>Based on the breadth of experience that Plymouth had from its peer review and expert connections within the LGA, it was thought that Plymouth could lead in this area for the network;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1" u="none" strike="noStrike" kern="1200" cap="none" spc="0" normalizeH="0" baseline="0" noProof="0" dirty="0">
                <a:ln>
                  <a:noFill/>
                </a:ln>
                <a:solidFill>
                  <a:prstClr val="black"/>
                </a:solidFill>
                <a:effectLst/>
                <a:uLnTx/>
                <a:uFillTx/>
                <a:latin typeface="+mn-lt"/>
                <a:ea typeface="+mn-ea"/>
                <a:cs typeface="+mn-cs"/>
              </a:rPr>
              <a:t>From this stemmed a group of interested commissioners – Cllr Penberthy, Councillor Burns - Edinburgh, Stephen Brown - Bassetlaw, Jonathan and Jenni -Oldham and Sarah and Simon - Co-operative College.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1"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mn-lt"/>
                <a:ea typeface="+mn-ea"/>
                <a:cs typeface="+mn-cs"/>
              </a:rPr>
              <a:t>Why and what is a co-operative peer review?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1"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Since the network was first established it has gone from strength to strength and tirelessly campaigns the “co-operative difference” which I (Giles) was involved;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Initial co-operative peer review discussions built on this and focussed around how we would quantify and measure each organisations ‘ “co-operative difference”. (also explains peer review close link with Oldham Performance Framework.)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Commission concluded each organisations  response to local issues and priorities is unique each member authority will embark on different parts of their co-operative journey at different times.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However each journey will share some common characteristics and co-operative principles and a peer review would assess where and how these principles are embedded within the authorities.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The peer review in essence will test the strength of the authority’s co-operative response to local priorities and issues and be improvement focused. (Chris will talk more later about the criteria used to asses this).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prstClr val="black"/>
              </a:solidFill>
              <a:effectLst/>
              <a:uLnTx/>
              <a:uFillTx/>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1AA604E7-CF32-4BF3-B92C-718E482D976F}" type="slidenum">
              <a:rPr lang="en-GB" smtClean="0"/>
              <a:t>3</a:t>
            </a:fld>
            <a:endParaRPr lang="en-GB" dirty="0"/>
          </a:p>
        </p:txBody>
      </p:sp>
    </p:spTree>
    <p:extLst>
      <p:ext uri="{BB962C8B-B14F-4D97-AF65-F5344CB8AC3E}">
        <p14:creationId xmlns:p14="http://schemas.microsoft.com/office/powerpoint/2010/main" val="2109547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Giles </a:t>
            </a:r>
          </a:p>
          <a:p>
            <a:r>
              <a:rPr lang="en-GB" sz="1200" b="1" kern="1200" dirty="0">
                <a:solidFill>
                  <a:schemeClr val="tx1"/>
                </a:solidFill>
                <a:effectLst/>
                <a:latin typeface="+mn-lt"/>
                <a:ea typeface="+mn-ea"/>
                <a:cs typeface="+mn-cs"/>
              </a:rPr>
              <a:t>What to expect from a Peer Review?</a:t>
            </a:r>
            <a:endParaRPr lang="en-GB" sz="1200" kern="1200" dirty="0">
              <a:solidFill>
                <a:schemeClr val="tx1"/>
              </a:solidFill>
              <a:effectLst/>
              <a:latin typeface="+mn-lt"/>
              <a:ea typeface="+mn-ea"/>
              <a:cs typeface="+mn-cs"/>
            </a:endParaRPr>
          </a:p>
          <a:p>
            <a:endParaRPr lang="en-GB" sz="1200" i="1"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Talk about rationale for a flexible peer review process;</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0" kern="1200" dirty="0">
                <a:solidFill>
                  <a:schemeClr val="tx1"/>
                </a:solidFill>
                <a:effectLst/>
                <a:latin typeface="+mn-lt"/>
                <a:ea typeface="+mn-ea"/>
                <a:cs typeface="+mn-cs"/>
              </a:rPr>
              <a:t>Leader or the Chief Executive will meet to agree –</a:t>
            </a:r>
          </a:p>
          <a:p>
            <a:endParaRPr lang="en-GB" sz="1200" i="0" kern="1200" dirty="0">
              <a:solidFill>
                <a:schemeClr val="tx1"/>
              </a:solidFill>
              <a:effectLst/>
              <a:latin typeface="+mn-lt"/>
              <a:ea typeface="+mn-ea"/>
              <a:cs typeface="+mn-cs"/>
            </a:endParaRPr>
          </a:p>
          <a:p>
            <a:pPr marL="171450" lvl="0" indent="-171450">
              <a:buFont typeface="Wingdings" panose="05000000000000000000" pitchFamily="2" charset="2"/>
              <a:buChar char="§"/>
            </a:pPr>
            <a:r>
              <a:rPr lang="en-GB" sz="1200" i="0" kern="1200" dirty="0">
                <a:solidFill>
                  <a:schemeClr val="tx1"/>
                </a:solidFill>
                <a:effectLst/>
                <a:latin typeface="+mn-lt"/>
                <a:ea typeface="+mn-ea"/>
                <a:cs typeface="+mn-cs"/>
              </a:rPr>
              <a:t>focus of the challenge; </a:t>
            </a:r>
          </a:p>
          <a:p>
            <a:pPr marL="171450" lvl="0" indent="-171450">
              <a:buFont typeface="Wingdings" panose="05000000000000000000" pitchFamily="2" charset="2"/>
              <a:buChar char="§"/>
            </a:pPr>
            <a:r>
              <a:rPr lang="en-GB" sz="1200" i="0" kern="1200" dirty="0">
                <a:solidFill>
                  <a:schemeClr val="tx1"/>
                </a:solidFill>
                <a:effectLst/>
                <a:latin typeface="+mn-lt"/>
                <a:ea typeface="+mn-ea"/>
                <a:cs typeface="+mn-cs"/>
              </a:rPr>
              <a:t>length of the challenge (flexible pricing structure to incorporate all differing needs from 1 day – 4 days);</a:t>
            </a:r>
          </a:p>
          <a:p>
            <a:pPr marL="171450" lvl="0" indent="-171450">
              <a:buFont typeface="Wingdings" panose="05000000000000000000" pitchFamily="2" charset="2"/>
              <a:buChar char="§"/>
            </a:pPr>
            <a:r>
              <a:rPr lang="en-GB" sz="1200" i="0" kern="1200" dirty="0">
                <a:solidFill>
                  <a:schemeClr val="tx1"/>
                </a:solidFill>
                <a:effectLst/>
                <a:latin typeface="+mn-lt"/>
                <a:ea typeface="+mn-ea"/>
                <a:cs typeface="+mn-cs"/>
              </a:rPr>
              <a:t>best time for review;</a:t>
            </a:r>
          </a:p>
          <a:p>
            <a:pPr marL="171450" lvl="0" indent="-171450">
              <a:buFont typeface="Wingdings" panose="05000000000000000000" pitchFamily="2" charset="2"/>
              <a:buChar char="§"/>
            </a:pPr>
            <a:r>
              <a:rPr lang="en-GB" sz="1200" i="0" kern="1200" dirty="0">
                <a:solidFill>
                  <a:schemeClr val="tx1"/>
                </a:solidFill>
                <a:effectLst/>
                <a:latin typeface="+mn-lt"/>
                <a:ea typeface="+mn-ea"/>
                <a:cs typeface="+mn-cs"/>
              </a:rPr>
              <a:t>any prep worked required;</a:t>
            </a:r>
          </a:p>
          <a:p>
            <a:pPr marL="171450" lvl="0" indent="-171450">
              <a:buFont typeface="Wingdings" panose="05000000000000000000" pitchFamily="2" charset="2"/>
              <a:buChar char="§"/>
            </a:pPr>
            <a:r>
              <a:rPr lang="en-GB" sz="1200" i="0" kern="1200" dirty="0">
                <a:solidFill>
                  <a:schemeClr val="tx1"/>
                </a:solidFill>
                <a:effectLst/>
                <a:latin typeface="+mn-lt"/>
                <a:ea typeface="+mn-ea"/>
                <a:cs typeface="+mn-cs"/>
              </a:rPr>
              <a:t>the nature and form of the feedback.</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What does it involve?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i="0" kern="1200" dirty="0">
                <a:solidFill>
                  <a:schemeClr val="tx1"/>
                </a:solidFill>
                <a:effectLst/>
                <a:latin typeface="+mn-lt"/>
                <a:ea typeface="+mn-ea"/>
                <a:cs typeface="+mn-cs"/>
              </a:rPr>
              <a:t>Each peer review will be unique and tailored to meet the individual council’s needs adding value to the council’s performance.</a:t>
            </a:r>
          </a:p>
          <a:p>
            <a:r>
              <a:rPr lang="en-GB" sz="1200" i="0" kern="1200" dirty="0">
                <a:solidFill>
                  <a:schemeClr val="tx1"/>
                </a:solidFill>
                <a:effectLst/>
                <a:latin typeface="+mn-lt"/>
                <a:ea typeface="+mn-ea"/>
                <a:cs typeface="+mn-cs"/>
              </a:rPr>
              <a:t>An experienced peer review team will use their experience of local government to reflect on the information presented to them and the material they read. </a:t>
            </a:r>
          </a:p>
          <a:p>
            <a:endParaRPr lang="en-GB" sz="1200" i="0" kern="1200" dirty="0">
              <a:solidFill>
                <a:schemeClr val="tx1"/>
              </a:solidFill>
              <a:effectLst/>
              <a:latin typeface="+mn-lt"/>
              <a:ea typeface="+mn-ea"/>
              <a:cs typeface="+mn-cs"/>
            </a:endParaRPr>
          </a:p>
          <a:p>
            <a:r>
              <a:rPr lang="en-GB" sz="1200" i="0" kern="1200" dirty="0">
                <a:solidFill>
                  <a:schemeClr val="tx1"/>
                </a:solidFill>
                <a:effectLst/>
                <a:latin typeface="+mn-lt"/>
                <a:ea typeface="+mn-ea"/>
                <a:cs typeface="+mn-cs"/>
              </a:rPr>
              <a:t>The team will spend an agreed period of time speaking to a range of staff together with Councillors and external stakeholders</a:t>
            </a:r>
            <a:r>
              <a:rPr lang="en-GB" sz="1200" i="0" kern="1200" baseline="0" dirty="0">
                <a:solidFill>
                  <a:schemeClr val="tx1"/>
                </a:solidFill>
                <a:effectLst/>
                <a:latin typeface="+mn-lt"/>
                <a:ea typeface="+mn-ea"/>
                <a:cs typeface="+mn-cs"/>
              </a:rPr>
              <a:t> and </a:t>
            </a:r>
            <a:r>
              <a:rPr lang="en-GB" sz="1200" i="0" kern="1200" dirty="0">
                <a:solidFill>
                  <a:schemeClr val="tx1"/>
                </a:solidFill>
                <a:effectLst/>
                <a:latin typeface="+mn-lt"/>
                <a:ea typeface="+mn-ea"/>
                <a:cs typeface="+mn-cs"/>
              </a:rPr>
              <a:t>gathering information and views</a:t>
            </a:r>
            <a:r>
              <a:rPr lang="en-GB" sz="1200" i="0" kern="1200" baseline="0" dirty="0">
                <a:solidFill>
                  <a:schemeClr val="tx1"/>
                </a:solidFill>
                <a:effectLst/>
                <a:latin typeface="+mn-lt"/>
                <a:ea typeface="+mn-ea"/>
                <a:cs typeface="+mn-cs"/>
              </a:rPr>
              <a:t> </a:t>
            </a:r>
            <a:r>
              <a:rPr lang="en-GB" sz="1200" i="0" kern="1200" dirty="0">
                <a:solidFill>
                  <a:schemeClr val="tx1"/>
                </a:solidFill>
                <a:effectLst/>
                <a:latin typeface="+mn-lt"/>
                <a:ea typeface="+mn-ea"/>
                <a:cs typeface="+mn-cs"/>
              </a:rPr>
              <a:t>from meetings, visits to key sites and initiatives in the area. </a:t>
            </a:r>
          </a:p>
          <a:p>
            <a:r>
              <a:rPr lang="en-GB" sz="1200" i="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t>
            </a:r>
            <a:r>
              <a:rPr lang="en-GB" sz="1200" i="1" kern="1200" dirty="0">
                <a:solidFill>
                  <a:schemeClr val="tx1"/>
                </a:solidFill>
                <a:effectLst/>
                <a:latin typeface="+mn-lt"/>
                <a:ea typeface="+mn-ea"/>
                <a:cs typeface="+mn-cs"/>
              </a:rPr>
              <a:t>use examples of these techniques being used from LGA review</a:t>
            </a:r>
            <a:r>
              <a:rPr lang="en-GB" sz="1200" i="1" kern="1200" baseline="0" dirty="0">
                <a:solidFill>
                  <a:schemeClr val="tx1"/>
                </a:solidFill>
                <a:effectLst/>
                <a:latin typeface="+mn-lt"/>
                <a:ea typeface="+mn-ea"/>
                <a:cs typeface="+mn-cs"/>
              </a:rPr>
              <a:t>  Plymouth)</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i="0" kern="1200" dirty="0">
                <a:solidFill>
                  <a:schemeClr val="tx1"/>
                </a:solidFill>
                <a:effectLst/>
                <a:latin typeface="+mn-lt"/>
                <a:ea typeface="+mn-ea"/>
                <a:cs typeface="+mn-cs"/>
              </a:rPr>
              <a:t>Using all of the above to collectively determine findings.</a:t>
            </a:r>
          </a:p>
          <a:p>
            <a:r>
              <a:rPr lang="en-GB" sz="1200" i="0" kern="1200" dirty="0">
                <a:solidFill>
                  <a:schemeClr val="tx1"/>
                </a:solidFill>
                <a:effectLst/>
                <a:latin typeface="+mn-lt"/>
                <a:ea typeface="+mn-ea"/>
                <a:cs typeface="+mn-cs"/>
              </a:rPr>
              <a:t> </a:t>
            </a:r>
          </a:p>
          <a:p>
            <a:r>
              <a:rPr lang="en-GB" sz="1200" i="0" kern="1200" dirty="0">
                <a:solidFill>
                  <a:schemeClr val="tx1"/>
                </a:solidFill>
                <a:effectLst/>
                <a:latin typeface="+mn-lt"/>
                <a:ea typeface="+mn-ea"/>
                <a:cs typeface="+mn-cs"/>
              </a:rPr>
              <a:t>Results are provided in the agreed format; classically it would involve an initial feedback discussion followed by a report addressing the main findings, conclusions and recommendations. </a:t>
            </a:r>
          </a:p>
          <a:p>
            <a:endParaRPr lang="en-GB" sz="1200" i="0" kern="1200" dirty="0">
              <a:solidFill>
                <a:schemeClr val="tx1"/>
              </a:solidFill>
              <a:effectLst/>
              <a:latin typeface="+mn-lt"/>
              <a:ea typeface="+mn-ea"/>
              <a:cs typeface="+mn-cs"/>
            </a:endParaRPr>
          </a:p>
          <a:p>
            <a:r>
              <a:rPr lang="en-GB" sz="1200" i="0" kern="1200" dirty="0">
                <a:solidFill>
                  <a:schemeClr val="tx1"/>
                </a:solidFill>
                <a:effectLst/>
                <a:latin typeface="+mn-lt"/>
                <a:ea typeface="+mn-ea"/>
                <a:cs typeface="+mn-cs"/>
              </a:rPr>
              <a:t>It would be put to the participating council to decide how this feedback was shared across the network, but we would strongly advise the participating authorities to share the peer review experience and learning across the network. Authorities could then commit to a further follow up meeting in 12 months’ time to demonstrate the impact of the peer challenge.</a:t>
            </a: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Handover to Chris</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1AA604E7-CF32-4BF3-B92C-718E482D976F}" type="slidenum">
              <a:rPr lang="en-GB" smtClean="0"/>
              <a:t>4</a:t>
            </a:fld>
            <a:endParaRPr lang="en-GB" dirty="0"/>
          </a:p>
        </p:txBody>
      </p:sp>
    </p:spTree>
    <p:extLst>
      <p:ext uri="{BB962C8B-B14F-4D97-AF65-F5344CB8AC3E}">
        <p14:creationId xmlns:p14="http://schemas.microsoft.com/office/powerpoint/2010/main" val="3441328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Councillor</a:t>
            </a:r>
            <a:r>
              <a:rPr lang="en-GB" sz="1200" b="1" kern="1200" baseline="0" dirty="0">
                <a:solidFill>
                  <a:schemeClr val="tx1"/>
                </a:solidFill>
                <a:effectLst/>
                <a:latin typeface="+mn-lt"/>
                <a:ea typeface="+mn-ea"/>
                <a:cs typeface="+mn-cs"/>
              </a:rPr>
              <a:t> Penberthy</a:t>
            </a:r>
          </a:p>
          <a:p>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i="0" kern="1200" dirty="0">
                <a:solidFill>
                  <a:schemeClr val="tx1"/>
                </a:solidFill>
                <a:effectLst/>
                <a:latin typeface="+mn-lt"/>
                <a:ea typeface="+mn-ea"/>
                <a:cs typeface="+mn-cs"/>
              </a:rPr>
              <a:t>Giles talked a bit about the process and structure of the peer review;</a:t>
            </a:r>
          </a:p>
          <a:p>
            <a:endParaRPr lang="en-GB" sz="1200" i="0" kern="1200" dirty="0">
              <a:solidFill>
                <a:schemeClr val="tx1"/>
              </a:solidFill>
              <a:effectLst/>
              <a:latin typeface="+mn-lt"/>
              <a:ea typeface="+mn-ea"/>
              <a:cs typeface="+mn-cs"/>
            </a:endParaRPr>
          </a:p>
          <a:p>
            <a:r>
              <a:rPr lang="en-GB" sz="1200" i="0" kern="1200" dirty="0">
                <a:solidFill>
                  <a:schemeClr val="tx1"/>
                </a:solidFill>
                <a:effectLst/>
                <a:latin typeface="+mn-lt"/>
                <a:ea typeface="+mn-ea"/>
                <a:cs typeface="+mn-cs"/>
              </a:rPr>
              <a:t>As Giles mentioned each council’s co-operative journey or co-operative difference is unique to them and indeed each local authorities challenges are unique be it issues with deprivation, health inequalities or skills gaps; </a:t>
            </a:r>
          </a:p>
          <a:p>
            <a:endParaRPr lang="en-GB" sz="1200" i="0" kern="1200" dirty="0">
              <a:solidFill>
                <a:schemeClr val="tx1"/>
              </a:solidFill>
              <a:effectLst/>
              <a:latin typeface="+mn-lt"/>
              <a:ea typeface="+mn-ea"/>
              <a:cs typeface="+mn-cs"/>
            </a:endParaRPr>
          </a:p>
          <a:p>
            <a:r>
              <a:rPr lang="en-GB" sz="1200" i="0" kern="1200" dirty="0">
                <a:solidFill>
                  <a:schemeClr val="tx1"/>
                </a:solidFill>
                <a:effectLst/>
                <a:latin typeface="+mn-lt"/>
                <a:ea typeface="+mn-ea"/>
                <a:cs typeface="+mn-cs"/>
              </a:rPr>
              <a:t>Each approach will address these in a different way that is unique to the place;</a:t>
            </a:r>
          </a:p>
          <a:p>
            <a:endParaRPr lang="en-GB" sz="1200" i="1"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Talk about your role as the Chair of V and P and the Board identifying a number of overarching co-operative principles which will be present in some form in any co-operative journey a council undertakes –</a:t>
            </a:r>
          </a:p>
          <a:p>
            <a:endParaRPr lang="en-GB" sz="1200" kern="1200" dirty="0">
              <a:solidFill>
                <a:schemeClr val="tx1"/>
              </a:solidFill>
              <a:effectLst/>
              <a:latin typeface="+mn-lt"/>
              <a:ea typeface="+mn-ea"/>
              <a:cs typeface="+mn-cs"/>
            </a:endParaRPr>
          </a:p>
          <a:p>
            <a:pPr lvl="1"/>
            <a:r>
              <a:rPr lang="en-GB" sz="1200" i="1" kern="1200" dirty="0">
                <a:solidFill>
                  <a:schemeClr val="tx1"/>
                </a:solidFill>
                <a:effectLst/>
                <a:latin typeface="+mn-lt"/>
                <a:ea typeface="+mn-ea"/>
                <a:cs typeface="+mn-cs"/>
              </a:rPr>
              <a:t>Social partnership;</a:t>
            </a:r>
            <a:endParaRPr lang="en-GB" sz="1200" kern="1200" dirty="0">
              <a:solidFill>
                <a:schemeClr val="tx1"/>
              </a:solidFill>
              <a:effectLst/>
              <a:latin typeface="+mn-lt"/>
              <a:ea typeface="+mn-ea"/>
              <a:cs typeface="+mn-cs"/>
            </a:endParaRPr>
          </a:p>
          <a:p>
            <a:pPr lvl="1"/>
            <a:r>
              <a:rPr lang="en-GB" sz="1200" i="1" kern="1200" dirty="0">
                <a:solidFill>
                  <a:schemeClr val="tx1"/>
                </a:solidFill>
                <a:effectLst/>
                <a:latin typeface="+mn-lt"/>
                <a:ea typeface="+mn-ea"/>
                <a:cs typeface="+mn-cs"/>
              </a:rPr>
              <a:t>Democratic engagement;</a:t>
            </a:r>
            <a:endParaRPr lang="en-GB" sz="1200" kern="1200" dirty="0">
              <a:solidFill>
                <a:schemeClr val="tx1"/>
              </a:solidFill>
              <a:effectLst/>
              <a:latin typeface="+mn-lt"/>
              <a:ea typeface="+mn-ea"/>
              <a:cs typeface="+mn-cs"/>
            </a:endParaRPr>
          </a:p>
          <a:p>
            <a:pPr lvl="1"/>
            <a:r>
              <a:rPr lang="en-GB" sz="1200" i="1" kern="1200" dirty="0">
                <a:solidFill>
                  <a:schemeClr val="tx1"/>
                </a:solidFill>
                <a:effectLst/>
                <a:latin typeface="+mn-lt"/>
                <a:ea typeface="+mn-ea"/>
                <a:cs typeface="+mn-cs"/>
              </a:rPr>
              <a:t>Co-productions;</a:t>
            </a:r>
            <a:endParaRPr lang="en-GB" sz="1200" kern="1200" dirty="0">
              <a:solidFill>
                <a:schemeClr val="tx1"/>
              </a:solidFill>
              <a:effectLst/>
              <a:latin typeface="+mn-lt"/>
              <a:ea typeface="+mn-ea"/>
              <a:cs typeface="+mn-cs"/>
            </a:endParaRPr>
          </a:p>
          <a:p>
            <a:pPr lvl="1"/>
            <a:r>
              <a:rPr lang="en-GB" sz="1200" i="1" kern="1200" dirty="0">
                <a:solidFill>
                  <a:schemeClr val="tx1"/>
                </a:solidFill>
                <a:effectLst/>
                <a:latin typeface="+mn-lt"/>
                <a:ea typeface="+mn-ea"/>
                <a:cs typeface="+mn-cs"/>
              </a:rPr>
              <a:t>Enterprise and economy;</a:t>
            </a:r>
            <a:endParaRPr lang="en-GB" sz="1200" kern="1200" dirty="0">
              <a:solidFill>
                <a:schemeClr val="tx1"/>
              </a:solidFill>
              <a:effectLst/>
              <a:latin typeface="+mn-lt"/>
              <a:ea typeface="+mn-ea"/>
              <a:cs typeface="+mn-cs"/>
            </a:endParaRPr>
          </a:p>
          <a:p>
            <a:pPr lvl="1"/>
            <a:r>
              <a:rPr lang="en-GB" sz="1200" i="1" kern="1200" dirty="0">
                <a:solidFill>
                  <a:schemeClr val="tx1"/>
                </a:solidFill>
                <a:effectLst/>
                <a:latin typeface="+mn-lt"/>
                <a:ea typeface="+mn-ea"/>
                <a:cs typeface="+mn-cs"/>
              </a:rPr>
              <a:t>Maximising social value;</a:t>
            </a:r>
            <a:endParaRPr lang="en-GB" sz="1200" kern="1200" dirty="0">
              <a:solidFill>
                <a:schemeClr val="tx1"/>
              </a:solidFill>
              <a:effectLst/>
              <a:latin typeface="+mn-lt"/>
              <a:ea typeface="+mn-ea"/>
              <a:cs typeface="+mn-cs"/>
            </a:endParaRPr>
          </a:p>
          <a:p>
            <a:pPr lvl="1"/>
            <a:r>
              <a:rPr lang="en-GB" sz="1200" i="1" kern="1200" dirty="0">
                <a:solidFill>
                  <a:schemeClr val="tx1"/>
                </a:solidFill>
                <a:effectLst/>
                <a:latin typeface="+mn-lt"/>
                <a:ea typeface="+mn-ea"/>
                <a:cs typeface="+mn-cs"/>
              </a:rPr>
              <a:t>Community leadership/new role for councils; </a:t>
            </a:r>
            <a:endParaRPr lang="en-GB" sz="1200" kern="1200" dirty="0">
              <a:solidFill>
                <a:schemeClr val="tx1"/>
              </a:solidFill>
              <a:effectLst/>
              <a:latin typeface="+mn-lt"/>
              <a:ea typeface="+mn-ea"/>
              <a:cs typeface="+mn-cs"/>
            </a:endParaRPr>
          </a:p>
          <a:p>
            <a:pPr lvl="1"/>
            <a:r>
              <a:rPr lang="en-GB" sz="1200" i="1" kern="1200" dirty="0">
                <a:solidFill>
                  <a:schemeClr val="tx1"/>
                </a:solidFill>
                <a:effectLst/>
                <a:latin typeface="+mn-lt"/>
                <a:ea typeface="+mn-ea"/>
                <a:cs typeface="+mn-cs"/>
              </a:rPr>
              <a:t>New model of meeting priority need;</a:t>
            </a:r>
            <a:endParaRPr lang="en-GB" sz="1200" kern="1200" dirty="0">
              <a:solidFill>
                <a:schemeClr val="tx1"/>
              </a:solidFill>
              <a:effectLst/>
              <a:latin typeface="+mn-lt"/>
              <a:ea typeface="+mn-ea"/>
              <a:cs typeface="+mn-cs"/>
            </a:endParaRPr>
          </a:p>
          <a:p>
            <a:pPr lvl="1"/>
            <a:r>
              <a:rPr lang="en-GB" sz="1200" i="1" kern="1200" dirty="0">
                <a:solidFill>
                  <a:schemeClr val="tx1"/>
                </a:solidFill>
                <a:effectLst/>
                <a:latin typeface="+mn-lt"/>
                <a:ea typeface="+mn-ea"/>
                <a:cs typeface="+mn-cs"/>
              </a:rPr>
              <a:t>Innovation ;</a:t>
            </a:r>
            <a:endParaRPr lang="en-GB" sz="1200" kern="1200" dirty="0">
              <a:solidFill>
                <a:schemeClr val="tx1"/>
              </a:solidFill>
              <a:effectLst/>
              <a:latin typeface="+mn-lt"/>
              <a:ea typeface="+mn-ea"/>
              <a:cs typeface="+mn-cs"/>
            </a:endParaRPr>
          </a:p>
          <a:p>
            <a:pPr lvl="1"/>
            <a:r>
              <a:rPr lang="en-GB" sz="1200" i="1" kern="1200" dirty="0">
                <a:solidFill>
                  <a:schemeClr val="tx1"/>
                </a:solidFill>
                <a:effectLst/>
                <a:latin typeface="+mn-lt"/>
                <a:ea typeface="+mn-ea"/>
                <a:cs typeface="+mn-cs"/>
              </a:rPr>
              <a:t>Learning.</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Talk about your role as Chair of the Peer Review Commission,  and how you encouraged the commission to think about how we could develop some core areas of focus for the peer reviews and peer review team that would best demonstrate these principles in practice in our authorities.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Talk about the result of this discussion being that the commission developed some core criteria/ or core areas of focus in which a Co-operative Peer Review could base its assessment on where the council would be on its journey.</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marL="171450" indent="-171450">
              <a:buFont typeface="Wingdings" panose="05000000000000000000" pitchFamily="2" charset="2"/>
              <a:buChar char="§"/>
            </a:pPr>
            <a:r>
              <a:rPr lang="en-GB" sz="1200" b="1" i="1" kern="1200" dirty="0">
                <a:solidFill>
                  <a:schemeClr val="tx1"/>
                </a:solidFill>
                <a:effectLst/>
                <a:latin typeface="+mn-lt"/>
                <a:ea typeface="+mn-ea"/>
                <a:cs typeface="+mn-cs"/>
              </a:rPr>
              <a:t>Co-operative Vision – </a:t>
            </a:r>
            <a:r>
              <a:rPr lang="en-GB" sz="1200" b="0" i="1" kern="1200" dirty="0">
                <a:solidFill>
                  <a:schemeClr val="tx1"/>
                </a:solidFill>
                <a:effectLst/>
                <a:latin typeface="+mn-lt"/>
                <a:ea typeface="+mn-ea"/>
                <a:cs typeface="+mn-cs"/>
              </a:rPr>
              <a:t>i</a:t>
            </a:r>
            <a:r>
              <a:rPr lang="en-GB" sz="1200" i="1" kern="1200" dirty="0">
                <a:solidFill>
                  <a:schemeClr val="tx1"/>
                </a:solidFill>
                <a:effectLst/>
                <a:latin typeface="+mn-lt"/>
                <a:ea typeface="+mn-ea"/>
                <a:cs typeface="+mn-cs"/>
              </a:rPr>
              <a:t>s the vision clearly defined and embedded across the organisation ? – Give Plymouth example of corporate plan “Brilliant Co-operative Council”</a:t>
            </a:r>
            <a:endParaRPr lang="en-GB" sz="1200" kern="1200" dirty="0">
              <a:solidFill>
                <a:schemeClr val="tx1"/>
              </a:solidFill>
              <a:effectLst/>
              <a:latin typeface="+mn-lt"/>
              <a:ea typeface="+mn-ea"/>
              <a:cs typeface="+mn-cs"/>
            </a:endParaRPr>
          </a:p>
          <a:p>
            <a:pPr marL="171450" indent="-171450">
              <a:buFont typeface="Wingdings" panose="05000000000000000000" pitchFamily="2" charset="2"/>
              <a:buChar char="§"/>
            </a:pPr>
            <a:r>
              <a:rPr lang="en-GB" sz="1200" b="1" i="1" kern="1200" dirty="0">
                <a:solidFill>
                  <a:schemeClr val="tx1"/>
                </a:solidFill>
                <a:effectLst/>
                <a:latin typeface="+mn-lt"/>
                <a:ea typeface="+mn-ea"/>
                <a:cs typeface="+mn-cs"/>
              </a:rPr>
              <a:t>Co-operative Leadership of Public services - </a:t>
            </a:r>
            <a:r>
              <a:rPr lang="en-GB" sz="1200" i="1" kern="1200" dirty="0">
                <a:solidFill>
                  <a:schemeClr val="tx1"/>
                </a:solidFill>
                <a:effectLst/>
                <a:latin typeface="+mn-lt"/>
                <a:ea typeface="+mn-ea"/>
                <a:cs typeface="+mn-cs"/>
              </a:rPr>
              <a:t>is their effective governance processes; social partnerships; democratic engagement, co-production, maximising of social value?</a:t>
            </a:r>
            <a:r>
              <a:rPr lang="en-GB" sz="1200" i="1" kern="1200" baseline="0" dirty="0">
                <a:solidFill>
                  <a:schemeClr val="tx1"/>
                </a:solidFill>
                <a:effectLst/>
                <a:latin typeface="+mn-lt"/>
                <a:ea typeface="+mn-ea"/>
                <a:cs typeface="+mn-cs"/>
              </a:rPr>
              <a:t> G</a:t>
            </a:r>
            <a:r>
              <a:rPr lang="en-GB" sz="1200" i="1" kern="1200" dirty="0">
                <a:solidFill>
                  <a:schemeClr val="tx1"/>
                </a:solidFill>
                <a:effectLst/>
                <a:latin typeface="+mn-lt"/>
                <a:ea typeface="+mn-ea"/>
                <a:cs typeface="+mn-cs"/>
              </a:rPr>
              <a:t>ive Plymouth examples of Co-operative Commissioning Strategy; Social value policy work;</a:t>
            </a:r>
            <a:endParaRPr lang="en-GB" sz="1200" kern="1200" dirty="0">
              <a:solidFill>
                <a:schemeClr val="tx1"/>
              </a:solidFill>
              <a:effectLst/>
              <a:latin typeface="+mn-lt"/>
              <a:ea typeface="+mn-ea"/>
              <a:cs typeface="+mn-cs"/>
            </a:endParaRPr>
          </a:p>
          <a:p>
            <a:pPr marL="171450" indent="-171450">
              <a:buFont typeface="Wingdings" panose="05000000000000000000" pitchFamily="2" charset="2"/>
              <a:buChar char="§"/>
            </a:pPr>
            <a:r>
              <a:rPr lang="en-GB" sz="1200" b="1" i="1" kern="1200" dirty="0">
                <a:solidFill>
                  <a:schemeClr val="tx1"/>
                </a:solidFill>
                <a:effectLst/>
                <a:latin typeface="+mn-lt"/>
                <a:ea typeface="+mn-ea"/>
                <a:cs typeface="+mn-cs"/>
              </a:rPr>
              <a:t>Co-operative leadership of place - </a:t>
            </a:r>
            <a:r>
              <a:rPr lang="en-GB" sz="1200" i="1" kern="1200" dirty="0">
                <a:solidFill>
                  <a:schemeClr val="tx1"/>
                </a:solidFill>
                <a:effectLst/>
                <a:latin typeface="+mn-lt"/>
                <a:ea typeface="+mn-ea"/>
                <a:cs typeface="+mn-cs"/>
              </a:rPr>
              <a:t>is their effective co-operative leadership of place? Plymouth Social Enterprise Network, strongest in country etc.?</a:t>
            </a:r>
            <a:endParaRPr lang="en-GB" sz="1200" kern="1200" dirty="0">
              <a:solidFill>
                <a:schemeClr val="tx1"/>
              </a:solidFill>
              <a:effectLst/>
              <a:latin typeface="+mn-lt"/>
              <a:ea typeface="+mn-ea"/>
              <a:cs typeface="+mn-cs"/>
            </a:endParaRPr>
          </a:p>
          <a:p>
            <a:pPr marL="171450" indent="-171450">
              <a:buFont typeface="Wingdings" panose="05000000000000000000" pitchFamily="2" charset="2"/>
              <a:buChar char="§"/>
            </a:pPr>
            <a:r>
              <a:rPr lang="en-GB" sz="1200" b="1" i="1" kern="1200" dirty="0">
                <a:solidFill>
                  <a:schemeClr val="tx1"/>
                </a:solidFill>
                <a:effectLst/>
                <a:latin typeface="+mn-lt"/>
                <a:ea typeface="+mn-ea"/>
                <a:cs typeface="+mn-cs"/>
              </a:rPr>
              <a:t>Co-operative Leadership in communities </a:t>
            </a:r>
            <a:r>
              <a:rPr lang="en-GB" sz="1200" i="1" kern="1200" dirty="0">
                <a:solidFill>
                  <a:schemeClr val="tx1"/>
                </a:solidFill>
                <a:effectLst/>
                <a:latin typeface="+mn-lt"/>
                <a:ea typeface="+mn-ea"/>
                <a:cs typeface="+mn-cs"/>
              </a:rPr>
              <a:t>– is the council building on its assets and building socially resilient communities? PEC, Four Greens Trust?</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1AA604E7-CF32-4BF3-B92C-718E482D976F}" type="slidenum">
              <a:rPr lang="en-GB" smtClean="0"/>
              <a:t>5</a:t>
            </a:fld>
            <a:endParaRPr lang="en-GB" dirty="0"/>
          </a:p>
        </p:txBody>
      </p:sp>
    </p:spTree>
    <p:extLst>
      <p:ext uri="{BB962C8B-B14F-4D97-AF65-F5344CB8AC3E}">
        <p14:creationId xmlns:p14="http://schemas.microsoft.com/office/powerpoint/2010/main" val="3083566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Councillor Penberthy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i="1" kern="1200" dirty="0">
                <a:solidFill>
                  <a:schemeClr val="tx1"/>
                </a:solidFill>
                <a:effectLst/>
                <a:latin typeface="+mn-lt"/>
                <a:ea typeface="+mn-ea"/>
                <a:cs typeface="+mn-cs"/>
              </a:rPr>
              <a:t>Talk about each peer review as Giles mentioned being flexible and responsive to the requesting authority’s needs and the team will be selected according to this.</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Talk about each team being a mixture of experienced elected members and officer peers from the network. Talk about how we are still recruiting for Peer Reviews, but how we already have a range of reviewers from Co-operative College, Nicola, Stephen from Bassetlaw.</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Talk about the decision around an officer from an external partnership body, like for example Co-op </a:t>
            </a:r>
            <a:r>
              <a:rPr lang="en-GB" sz="1200" i="1" kern="1200" dirty="0" err="1">
                <a:solidFill>
                  <a:schemeClr val="tx1"/>
                </a:solidFill>
                <a:effectLst/>
                <a:latin typeface="+mn-lt"/>
                <a:ea typeface="+mn-ea"/>
                <a:cs typeface="+mn-cs"/>
              </a:rPr>
              <a:t>Uk</a:t>
            </a:r>
            <a:r>
              <a:rPr lang="en-GB" sz="1200" i="1" kern="1200" dirty="0">
                <a:solidFill>
                  <a:schemeClr val="tx1"/>
                </a:solidFill>
                <a:effectLst/>
                <a:latin typeface="+mn-lt"/>
                <a:ea typeface="+mn-ea"/>
                <a:cs typeface="+mn-cs"/>
              </a:rPr>
              <a:t>, Co-operative College.</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Lead – Peer Reviewer - (you may wish to elaborate based on earlier EOC discussion and decisions).</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Talk about accompanying pricing structure that is flexible according to needs for peer reviews, that reflects the peer review team and its</a:t>
            </a:r>
            <a:r>
              <a:rPr lang="en-GB" sz="1200" i="1" kern="1200" baseline="0" dirty="0">
                <a:solidFill>
                  <a:schemeClr val="tx1"/>
                </a:solidFill>
                <a:effectLst/>
                <a:latin typeface="+mn-lt"/>
                <a:ea typeface="+mn-ea"/>
                <a:cs typeface="+mn-cs"/>
              </a:rPr>
              <a:t> </a:t>
            </a:r>
            <a:r>
              <a:rPr lang="en-GB" sz="1200" i="1" kern="1200" dirty="0">
                <a:solidFill>
                  <a:schemeClr val="tx1"/>
                </a:solidFill>
                <a:effectLst/>
                <a:latin typeface="+mn-lt"/>
                <a:ea typeface="+mn-ea"/>
                <a:cs typeface="+mn-cs"/>
              </a:rPr>
              <a:t>work.</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(Copies of this are available to hand out and discuss on individual basis, also refer to handy guide which summarises what you have heard today and guides you through the co-operative peer review process.)</a:t>
            </a:r>
            <a:endParaRPr lang="en-GB" sz="1200" kern="1200" dirty="0">
              <a:solidFill>
                <a:schemeClr val="tx1"/>
              </a:solidFill>
              <a:effectLst/>
              <a:latin typeface="+mn-lt"/>
              <a:ea typeface="+mn-ea"/>
              <a:cs typeface="+mn-cs"/>
            </a:endParaRPr>
          </a:p>
          <a:p>
            <a:r>
              <a:rPr lang="en-GB" sz="1200" i="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1AA604E7-CF32-4BF3-B92C-718E482D976F}" type="slidenum">
              <a:rPr lang="en-GB" smtClean="0"/>
              <a:t>6</a:t>
            </a:fld>
            <a:endParaRPr lang="en-GB" dirty="0"/>
          </a:p>
        </p:txBody>
      </p:sp>
    </p:spTree>
    <p:extLst>
      <p:ext uri="{BB962C8B-B14F-4D97-AF65-F5344CB8AC3E}">
        <p14:creationId xmlns:p14="http://schemas.microsoft.com/office/powerpoint/2010/main" val="2570123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2.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2.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5.jpeg"/><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7957" y="2064874"/>
            <a:ext cx="8294447" cy="2084206"/>
          </a:xfrm>
          <a:prstGeom prst="rect">
            <a:avLst/>
          </a:prstGeom>
        </p:spPr>
      </p:pic>
      <p:pic>
        <p:nvPicPr>
          <p:cNvPr id="4" name="Picture 3"/>
          <p:cNvPicPr>
            <a:picLocks noChangeAspect="1"/>
          </p:cNvPicPr>
          <p:nvPr userDrawn="1"/>
        </p:nvPicPr>
        <p:blipFill rotWithShape="1">
          <a:blip r:embed="rId3" cstate="print">
            <a:extLst>
              <a:ext uri="{28A0092B-C50C-407E-A947-70E740481C1C}">
                <a14:useLocalDpi xmlns:a14="http://schemas.microsoft.com/office/drawing/2010/main" val="0"/>
              </a:ext>
            </a:extLst>
          </a:blip>
          <a:srcRect r="29645"/>
          <a:stretch/>
        </p:blipFill>
        <p:spPr>
          <a:xfrm>
            <a:off x="0" y="6122167"/>
            <a:ext cx="9144000" cy="763217"/>
          </a:xfrm>
          <a:prstGeom prst="rect">
            <a:avLst/>
          </a:prstGeom>
        </p:spPr>
      </p:pic>
      <p:pic>
        <p:nvPicPr>
          <p:cNvPr id="5" name="Picture 4"/>
          <p:cNvPicPr>
            <a:picLocks noChangeAspect="1"/>
          </p:cNvPicPr>
          <p:nvPr userDrawn="1"/>
        </p:nvPicPr>
        <p:blipFill rotWithShape="1">
          <a:blip r:embed="rId3" cstate="print">
            <a:extLst>
              <a:ext uri="{28A0092B-C50C-407E-A947-70E740481C1C}">
                <a14:useLocalDpi xmlns:a14="http://schemas.microsoft.com/office/drawing/2010/main" val="0"/>
              </a:ext>
            </a:extLst>
          </a:blip>
          <a:srcRect r="29645"/>
          <a:stretch/>
        </p:blipFill>
        <p:spPr>
          <a:xfrm>
            <a:off x="-9558" y="-27384"/>
            <a:ext cx="9144000" cy="763217"/>
          </a:xfrm>
          <a:prstGeom prst="rect">
            <a:avLst/>
          </a:prstGeom>
        </p:spPr>
      </p:pic>
    </p:spTree>
    <p:extLst>
      <p:ext uri="{BB962C8B-B14F-4D97-AF65-F5344CB8AC3E}">
        <p14:creationId xmlns:p14="http://schemas.microsoft.com/office/powerpoint/2010/main" val="3499598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ctrTitle"/>
          </p:nvPr>
        </p:nvSpPr>
        <p:spPr>
          <a:xfrm>
            <a:off x="251520" y="2348880"/>
            <a:ext cx="8712968" cy="3456384"/>
          </a:xfrm>
          <a:prstGeom prst="rect">
            <a:avLst/>
          </a:prstGeom>
        </p:spPr>
        <p:txBody>
          <a:bodyPr>
            <a:normAutofit/>
          </a:bodyPr>
          <a:lstStyle>
            <a:lvl1pPr algn="l">
              <a:defRPr sz="3600">
                <a:latin typeface="AvantGarde Md BT" panose="020B0602020202020204" pitchFamily="34" charset="0"/>
              </a:defRPr>
            </a:lvl1pPr>
          </a:lstStyle>
          <a:p>
            <a:r>
              <a:rPr lang="en-US" dirty="0"/>
              <a:t>Click to edit Master title style</a:t>
            </a:r>
            <a:endParaRPr lang="en-GB"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35696" y="332656"/>
            <a:ext cx="6893652" cy="1732218"/>
          </a:xfrm>
          <a:prstGeom prst="rect">
            <a:avLst/>
          </a:prstGeom>
        </p:spPr>
      </p:pic>
      <p:pic>
        <p:nvPicPr>
          <p:cNvPr id="10" name="Picture 9"/>
          <p:cNvPicPr>
            <a:picLocks noChangeAspect="1"/>
          </p:cNvPicPr>
          <p:nvPr userDrawn="1"/>
        </p:nvPicPr>
        <p:blipFill rotWithShape="1">
          <a:blip r:embed="rId3" cstate="print">
            <a:extLst>
              <a:ext uri="{28A0092B-C50C-407E-A947-70E740481C1C}">
                <a14:useLocalDpi xmlns:a14="http://schemas.microsoft.com/office/drawing/2010/main" val="0"/>
              </a:ext>
            </a:extLst>
          </a:blip>
          <a:srcRect r="29645"/>
          <a:stretch/>
        </p:blipFill>
        <p:spPr>
          <a:xfrm>
            <a:off x="0" y="6122167"/>
            <a:ext cx="9144000" cy="763217"/>
          </a:xfrm>
          <a:prstGeom prst="rect">
            <a:avLst/>
          </a:prstGeom>
        </p:spPr>
      </p:pic>
    </p:spTree>
    <p:extLst>
      <p:ext uri="{BB962C8B-B14F-4D97-AF65-F5344CB8AC3E}">
        <p14:creationId xmlns:p14="http://schemas.microsoft.com/office/powerpoint/2010/main" val="139079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One column slide">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484785"/>
            <a:ext cx="8712968" cy="792088"/>
          </a:xfrm>
          <a:prstGeom prst="rect">
            <a:avLst/>
          </a:prstGeom>
        </p:spPr>
        <p:txBody>
          <a:bodyPr>
            <a:normAutofit/>
          </a:bodyPr>
          <a:lstStyle>
            <a:lvl1pPr algn="l">
              <a:defRPr sz="3600">
                <a:latin typeface="AvantGarde Md BT" panose="020B0602020202020204" pitchFamily="34" charset="0"/>
              </a:defRPr>
            </a:lvl1pPr>
          </a:lstStyle>
          <a:p>
            <a:r>
              <a:rPr lang="en-US" dirty="0"/>
              <a:t>Click to edit Master title style</a:t>
            </a:r>
            <a:endParaRPr lang="en-GB" dirty="0"/>
          </a:p>
        </p:txBody>
      </p:sp>
      <p:sp>
        <p:nvSpPr>
          <p:cNvPr id="3" name="Subtitle 2"/>
          <p:cNvSpPr>
            <a:spLocks noGrp="1"/>
          </p:cNvSpPr>
          <p:nvPr>
            <p:ph type="subTitle" idx="1"/>
          </p:nvPr>
        </p:nvSpPr>
        <p:spPr>
          <a:xfrm>
            <a:off x="251520" y="2492896"/>
            <a:ext cx="8712968" cy="3240360"/>
          </a:xfrm>
          <a:prstGeom prst="rect">
            <a:avLst/>
          </a:prstGeom>
        </p:spPr>
        <p:txBody>
          <a:bodyPr>
            <a:normAutofit/>
          </a:bodyPr>
          <a:lstStyle>
            <a:lvl1pPr marL="0" indent="0" algn="l">
              <a:buNone/>
              <a:defRPr sz="3200">
                <a:solidFill>
                  <a:schemeClr val="tx1">
                    <a:tint val="75000"/>
                  </a:schemeClr>
                </a:solidFill>
                <a:latin typeface="AvantGarde Bk BT" panose="020B04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04048" y="188640"/>
            <a:ext cx="3995936" cy="1004087"/>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r="29645"/>
          <a:stretch/>
        </p:blipFill>
        <p:spPr>
          <a:xfrm>
            <a:off x="0" y="6122167"/>
            <a:ext cx="9144000" cy="763217"/>
          </a:xfrm>
          <a:prstGeom prst="rect">
            <a:avLst/>
          </a:prstGeom>
        </p:spPr>
      </p:pic>
    </p:spTree>
    <p:extLst>
      <p:ext uri="{BB962C8B-B14F-4D97-AF65-F5344CB8AC3E}">
        <p14:creationId xmlns:p14="http://schemas.microsoft.com/office/powerpoint/2010/main" val="3698850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slide">
    <p:spTree>
      <p:nvGrpSpPr>
        <p:cNvPr id="1" name=""/>
        <p:cNvGrpSpPr/>
        <p:nvPr/>
      </p:nvGrpSpPr>
      <p:grpSpPr>
        <a:xfrm>
          <a:off x="0" y="0"/>
          <a:ext cx="0" cy="0"/>
          <a:chOff x="0" y="0"/>
          <a:chExt cx="0" cy="0"/>
        </a:xfrm>
      </p:grpSpPr>
      <p:sp>
        <p:nvSpPr>
          <p:cNvPr id="10" name="Title 1"/>
          <p:cNvSpPr>
            <a:spLocks noGrp="1"/>
          </p:cNvSpPr>
          <p:nvPr>
            <p:ph type="ctrTitle"/>
          </p:nvPr>
        </p:nvSpPr>
        <p:spPr>
          <a:xfrm>
            <a:off x="251520" y="1484785"/>
            <a:ext cx="8712968" cy="792088"/>
          </a:xfrm>
          <a:prstGeom prst="rect">
            <a:avLst/>
          </a:prstGeom>
        </p:spPr>
        <p:txBody>
          <a:bodyPr>
            <a:normAutofit/>
          </a:bodyPr>
          <a:lstStyle>
            <a:lvl1pPr algn="l">
              <a:defRPr sz="3600">
                <a:latin typeface="AvantGarde Md BT" panose="020B0602020202020204" pitchFamily="34" charset="0"/>
              </a:defRPr>
            </a:lvl1pPr>
          </a:lstStyle>
          <a:p>
            <a:r>
              <a:rPr lang="en-US" dirty="0"/>
              <a:t>Click to edit Master title style</a:t>
            </a:r>
            <a:endParaRPr lang="en-GB" dirty="0"/>
          </a:p>
        </p:txBody>
      </p:sp>
      <p:sp>
        <p:nvSpPr>
          <p:cNvPr id="11" name="Subtitle 2"/>
          <p:cNvSpPr>
            <a:spLocks noGrp="1"/>
          </p:cNvSpPr>
          <p:nvPr>
            <p:ph type="subTitle" idx="1"/>
          </p:nvPr>
        </p:nvSpPr>
        <p:spPr>
          <a:xfrm>
            <a:off x="251520" y="2492896"/>
            <a:ext cx="8712968" cy="3240360"/>
          </a:xfrm>
          <a:prstGeom prst="rect">
            <a:avLst/>
          </a:prstGeom>
        </p:spPr>
        <p:txBody>
          <a:bodyPr numCol="2">
            <a:normAutofit/>
          </a:bodyPr>
          <a:lstStyle>
            <a:lvl1pPr marL="0" indent="0" algn="l">
              <a:buNone/>
              <a:defRPr sz="2400">
                <a:solidFill>
                  <a:schemeClr val="tx1">
                    <a:tint val="75000"/>
                  </a:schemeClr>
                </a:solidFill>
                <a:latin typeface="AvantGarde Bk BT" panose="020B04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04048" y="188640"/>
            <a:ext cx="3995936" cy="1004087"/>
          </a:xfrm>
          <a:prstGeom prst="rect">
            <a:avLst/>
          </a:prstGeom>
        </p:spPr>
      </p:pic>
      <p:pic>
        <p:nvPicPr>
          <p:cNvPr id="13" name="Pictur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r="29645"/>
          <a:stretch/>
        </p:blipFill>
        <p:spPr>
          <a:xfrm>
            <a:off x="0" y="6122167"/>
            <a:ext cx="9144000" cy="763217"/>
          </a:xfrm>
          <a:prstGeom prst="rect">
            <a:avLst/>
          </a:prstGeom>
        </p:spPr>
      </p:pic>
    </p:spTree>
    <p:extLst>
      <p:ext uri="{BB962C8B-B14F-4D97-AF65-F5344CB8AC3E}">
        <p14:creationId xmlns:p14="http://schemas.microsoft.com/office/powerpoint/2010/main" val="3113464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04048" y="188640"/>
            <a:ext cx="3995936" cy="1004087"/>
          </a:xfrm>
          <a:prstGeom prst="rect">
            <a:avLst/>
          </a:prstGeom>
        </p:spPr>
      </p:pic>
      <p:pic>
        <p:nvPicPr>
          <p:cNvPr id="6" name="Picture 5"/>
          <p:cNvPicPr>
            <a:picLocks noChangeAspect="1"/>
          </p:cNvPicPr>
          <p:nvPr userDrawn="1"/>
        </p:nvPicPr>
        <p:blipFill rotWithShape="1">
          <a:blip r:embed="rId3" cstate="print">
            <a:extLst>
              <a:ext uri="{28A0092B-C50C-407E-A947-70E740481C1C}">
                <a14:useLocalDpi xmlns:a14="http://schemas.microsoft.com/office/drawing/2010/main" val="0"/>
              </a:ext>
            </a:extLst>
          </a:blip>
          <a:srcRect r="29645"/>
          <a:stretch/>
        </p:blipFill>
        <p:spPr>
          <a:xfrm>
            <a:off x="0" y="6122167"/>
            <a:ext cx="9144000" cy="763217"/>
          </a:xfrm>
          <a:prstGeom prst="rect">
            <a:avLst/>
          </a:prstGeom>
        </p:spPr>
      </p:pic>
      <p:pic>
        <p:nvPicPr>
          <p:cNvPr id="7" name="Picture 6"/>
          <p:cNvPicPr>
            <a:picLocks noChangeAspect="1"/>
          </p:cNvPicPr>
          <p:nvPr userDrawn="1"/>
        </p:nvPicPr>
        <p:blipFill rotWithShape="1">
          <a:blip r:embed="rId4" cstate="print">
            <a:extLst>
              <a:ext uri="{28A0092B-C50C-407E-A947-70E740481C1C}">
                <a14:useLocalDpi xmlns:a14="http://schemas.microsoft.com/office/drawing/2010/main" val="0"/>
              </a:ext>
            </a:extLst>
          </a:blip>
          <a:srcRect t="17321" b="5865"/>
          <a:stretch/>
        </p:blipFill>
        <p:spPr>
          <a:xfrm>
            <a:off x="0" y="1434904"/>
            <a:ext cx="9144000" cy="4687263"/>
          </a:xfrm>
          <a:prstGeom prst="rect">
            <a:avLst/>
          </a:prstGeom>
        </p:spPr>
      </p:pic>
    </p:spTree>
    <p:extLst>
      <p:ext uri="{BB962C8B-B14F-4D97-AF65-F5344CB8AC3E}">
        <p14:creationId xmlns:p14="http://schemas.microsoft.com/office/powerpoint/2010/main" val="1397046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5549174"/>
      </p:ext>
    </p:extLst>
  </p:cSld>
  <p:clrMap bg1="lt1" tx1="dk1" bg2="lt2" tx2="dk2" accent1="accent1" accent2="accent2" accent3="accent3" accent4="accent4" accent5="accent5" accent6="accent6" hlink="hlink" folHlink="folHlink"/>
  <p:sldLayoutIdLst>
    <p:sldLayoutId id="2147483655" r:id="rId1"/>
    <p:sldLayoutId id="2147483650" r:id="rId2"/>
    <p:sldLayoutId id="2147483649" r:id="rId3"/>
    <p:sldLayoutId id="2147483653" r:id="rId4"/>
    <p:sldLayoutId id="2147483654" r:id="rId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7657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b="1" dirty="0"/>
              <a:t/>
            </a:r>
            <a:br>
              <a:rPr lang="en-GB" b="1" dirty="0"/>
            </a:br>
            <a:r>
              <a:rPr lang="en-GB" b="1" dirty="0"/>
              <a:t>Co-operative Peer Review</a:t>
            </a:r>
            <a:r>
              <a:rPr lang="en-GB" dirty="0"/>
              <a:t/>
            </a:r>
            <a:br>
              <a:rPr lang="en-GB" dirty="0"/>
            </a:br>
            <a:r>
              <a:rPr lang="en-GB" dirty="0"/>
              <a:t/>
            </a:r>
            <a:br>
              <a:rPr lang="en-GB" dirty="0"/>
            </a:br>
            <a:r>
              <a:rPr lang="en-GB" dirty="0"/>
              <a:t>Councillor Chris Penberthy</a:t>
            </a:r>
            <a:br>
              <a:rPr lang="en-GB" dirty="0"/>
            </a:br>
            <a:r>
              <a:rPr lang="en-GB" dirty="0"/>
              <a:t>Giles Perritt</a:t>
            </a:r>
            <a:br>
              <a:rPr lang="en-GB" dirty="0"/>
            </a:br>
            <a:r>
              <a:rPr lang="en-GB" dirty="0"/>
              <a:t>Plymouth City Council</a:t>
            </a:r>
          </a:p>
        </p:txBody>
      </p:sp>
    </p:spTree>
    <p:extLst>
      <p:ext uri="{BB962C8B-B14F-4D97-AF65-F5344CB8AC3E}">
        <p14:creationId xmlns:p14="http://schemas.microsoft.com/office/powerpoint/2010/main" val="136889543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What is a Co-operative Peer Review</a:t>
            </a:r>
            <a:r>
              <a:rPr lang="en-GB" b="1" dirty="0">
                <a:latin typeface="+mj-lt"/>
              </a:rPr>
              <a:t>?</a:t>
            </a:r>
            <a:endParaRPr lang="en-GB" b="1" dirty="0"/>
          </a:p>
        </p:txBody>
      </p:sp>
      <p:sp>
        <p:nvSpPr>
          <p:cNvPr id="3" name="Subtitle 2"/>
          <p:cNvSpPr>
            <a:spLocks noGrp="1"/>
          </p:cNvSpPr>
          <p:nvPr>
            <p:ph type="subTitle" idx="1"/>
          </p:nvPr>
        </p:nvSpPr>
        <p:spPr/>
        <p:txBody>
          <a:bodyPr/>
          <a:lstStyle/>
          <a:p>
            <a:pPr algn="ctr"/>
            <a:r>
              <a:rPr lang="en-GB" dirty="0">
                <a:solidFill>
                  <a:schemeClr val="tx1">
                    <a:lumMod val="85000"/>
                    <a:lumOff val="15000"/>
                  </a:schemeClr>
                </a:solidFill>
              </a:rPr>
              <a:t>“</a:t>
            </a:r>
            <a:r>
              <a:rPr lang="en-GB" i="1" dirty="0">
                <a:solidFill>
                  <a:schemeClr val="tx1">
                    <a:lumMod val="85000"/>
                    <a:lumOff val="15000"/>
                  </a:schemeClr>
                </a:solidFill>
              </a:rPr>
              <a:t>The ambition of a Co-operative Peer Review is to help support co-operative councils to improve their ability to respond co-operatively to local priorities and issues.”</a:t>
            </a:r>
          </a:p>
        </p:txBody>
      </p:sp>
    </p:spTree>
    <p:extLst>
      <p:ext uri="{BB962C8B-B14F-4D97-AF65-F5344CB8AC3E}">
        <p14:creationId xmlns:p14="http://schemas.microsoft.com/office/powerpoint/2010/main" val="324128778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b="1" dirty="0"/>
              <a:t>What can you expect from a peer review</a:t>
            </a:r>
            <a:r>
              <a:rPr lang="en-GB" b="1" dirty="0">
                <a:latin typeface="+mj-lt"/>
              </a:rPr>
              <a:t>?</a:t>
            </a:r>
            <a:endParaRPr lang="en-GB" b="1" dirty="0"/>
          </a:p>
        </p:txBody>
      </p:sp>
      <p:sp>
        <p:nvSpPr>
          <p:cNvPr id="3" name="Subtitle 2"/>
          <p:cNvSpPr>
            <a:spLocks noGrp="1"/>
          </p:cNvSpPr>
          <p:nvPr>
            <p:ph type="subTitle" idx="1"/>
          </p:nvPr>
        </p:nvSpPr>
        <p:spPr/>
        <p:txBody>
          <a:bodyPr>
            <a:normAutofit/>
          </a:bodyPr>
          <a:lstStyle/>
          <a:p>
            <a:pPr marL="342900" indent="-342900">
              <a:buFont typeface="Wingdings" panose="05000000000000000000" pitchFamily="2" charset="2"/>
              <a:buChar char="§"/>
            </a:pPr>
            <a:r>
              <a:rPr lang="en-GB" b="1" dirty="0">
                <a:solidFill>
                  <a:schemeClr val="tx1"/>
                </a:solidFill>
              </a:rPr>
              <a:t>Flexible </a:t>
            </a:r>
            <a:r>
              <a:rPr lang="en-GB" dirty="0">
                <a:solidFill>
                  <a:schemeClr val="tx1"/>
                </a:solidFill>
              </a:rPr>
              <a:t>guidance aimed at advancing and </a:t>
            </a:r>
            <a:r>
              <a:rPr lang="en-GB" b="1" dirty="0">
                <a:solidFill>
                  <a:schemeClr val="tx1"/>
                </a:solidFill>
              </a:rPr>
              <a:t>improving </a:t>
            </a:r>
            <a:r>
              <a:rPr lang="en-GB" dirty="0">
                <a:solidFill>
                  <a:schemeClr val="tx1"/>
                </a:solidFill>
              </a:rPr>
              <a:t>your council’s co-operative journey;</a:t>
            </a:r>
          </a:p>
          <a:p>
            <a:pPr marL="342900" indent="-342900">
              <a:buFont typeface="Wingdings" panose="05000000000000000000" pitchFamily="2" charset="2"/>
              <a:buChar char="§"/>
            </a:pPr>
            <a:r>
              <a:rPr lang="en-GB" b="1" dirty="0">
                <a:solidFill>
                  <a:schemeClr val="tx1"/>
                </a:solidFill>
              </a:rPr>
              <a:t>Clear, </a:t>
            </a:r>
            <a:r>
              <a:rPr lang="en-GB" dirty="0">
                <a:solidFill>
                  <a:schemeClr val="tx1"/>
                </a:solidFill>
              </a:rPr>
              <a:t>established </a:t>
            </a:r>
            <a:r>
              <a:rPr lang="en-GB" b="1" dirty="0">
                <a:solidFill>
                  <a:schemeClr val="tx1"/>
                </a:solidFill>
              </a:rPr>
              <a:t>outcomes</a:t>
            </a:r>
            <a:r>
              <a:rPr lang="en-GB" dirty="0">
                <a:solidFill>
                  <a:schemeClr val="tx1"/>
                </a:solidFill>
              </a:rPr>
              <a:t>;</a:t>
            </a:r>
          </a:p>
          <a:p>
            <a:pPr marL="342900" indent="-342900">
              <a:buFont typeface="Wingdings" panose="05000000000000000000" pitchFamily="2" charset="2"/>
              <a:buChar char="§"/>
            </a:pPr>
            <a:r>
              <a:rPr lang="en-GB" dirty="0">
                <a:solidFill>
                  <a:schemeClr val="tx1"/>
                </a:solidFill>
              </a:rPr>
              <a:t>A focus on </a:t>
            </a:r>
            <a:r>
              <a:rPr lang="en-GB" b="1" dirty="0">
                <a:solidFill>
                  <a:schemeClr val="tx1"/>
                </a:solidFill>
              </a:rPr>
              <a:t>maximising</a:t>
            </a:r>
            <a:r>
              <a:rPr lang="en-GB" dirty="0">
                <a:solidFill>
                  <a:schemeClr val="tx1"/>
                </a:solidFill>
              </a:rPr>
              <a:t> </a:t>
            </a:r>
            <a:r>
              <a:rPr lang="en-GB" b="1" dirty="0">
                <a:solidFill>
                  <a:schemeClr val="tx1"/>
                </a:solidFill>
              </a:rPr>
              <a:t>benefits </a:t>
            </a:r>
            <a:r>
              <a:rPr lang="en-GB" dirty="0">
                <a:solidFill>
                  <a:schemeClr val="tx1"/>
                </a:solidFill>
              </a:rPr>
              <a:t>and </a:t>
            </a:r>
            <a:r>
              <a:rPr lang="en-GB" b="1" dirty="0">
                <a:solidFill>
                  <a:schemeClr val="tx1"/>
                </a:solidFill>
              </a:rPr>
              <a:t>minimising unnecessary burdens</a:t>
            </a:r>
            <a:r>
              <a:rPr lang="en-GB" dirty="0">
                <a:solidFill>
                  <a:schemeClr val="tx1"/>
                </a:solidFill>
              </a:rPr>
              <a:t>.</a:t>
            </a:r>
          </a:p>
          <a:p>
            <a:endParaRPr lang="en-GB" dirty="0"/>
          </a:p>
          <a:p>
            <a:pPr algn="ctr"/>
            <a:endParaRPr lang="en-GB" i="1" dirty="0"/>
          </a:p>
        </p:txBody>
      </p:sp>
    </p:spTree>
    <p:extLst>
      <p:ext uri="{BB962C8B-B14F-4D97-AF65-F5344CB8AC3E}">
        <p14:creationId xmlns:p14="http://schemas.microsoft.com/office/powerpoint/2010/main" val="34635958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268760"/>
            <a:ext cx="8712968" cy="792088"/>
          </a:xfrm>
        </p:spPr>
        <p:txBody>
          <a:bodyPr>
            <a:normAutofit fontScale="90000"/>
          </a:bodyPr>
          <a:lstStyle/>
          <a:p>
            <a:pPr algn="ctr"/>
            <a:r>
              <a:rPr lang="en-GB" b="1" dirty="0"/>
              <a:t>Where are you on your co-operative journey</a:t>
            </a:r>
            <a:r>
              <a:rPr lang="en-GB" b="1" dirty="0">
                <a:latin typeface="+mj-lt"/>
              </a:rPr>
              <a:t>?</a:t>
            </a:r>
            <a:endParaRPr lang="en-GB" b="1" dirty="0"/>
          </a:p>
        </p:txBody>
      </p:sp>
      <p:sp>
        <p:nvSpPr>
          <p:cNvPr id="3" name="Subtitle 2"/>
          <p:cNvSpPr>
            <a:spLocks noGrp="1"/>
          </p:cNvSpPr>
          <p:nvPr>
            <p:ph type="subTitle" idx="1"/>
          </p:nvPr>
        </p:nvSpPr>
        <p:spPr/>
        <p:txBody>
          <a:bodyPr>
            <a:normAutofit/>
          </a:bodyPr>
          <a:lstStyle/>
          <a:p>
            <a:pPr marL="457200" indent="-457200">
              <a:buFont typeface="Wingdings" panose="05000000000000000000" pitchFamily="2" charset="2"/>
              <a:buChar char="§"/>
            </a:pPr>
            <a:r>
              <a:rPr lang="en-GB" dirty="0">
                <a:solidFill>
                  <a:schemeClr val="tx1"/>
                </a:solidFill>
              </a:rPr>
              <a:t>Do you have a </a:t>
            </a:r>
            <a:r>
              <a:rPr lang="en-GB" b="1" dirty="0">
                <a:solidFill>
                  <a:schemeClr val="tx1"/>
                </a:solidFill>
              </a:rPr>
              <a:t>Co-operative Vision</a:t>
            </a:r>
            <a:r>
              <a:rPr lang="en-GB" dirty="0">
                <a:solidFill>
                  <a:schemeClr val="tx1"/>
                </a:solidFill>
                <a:latin typeface="+mn-lt"/>
              </a:rPr>
              <a:t>?</a:t>
            </a:r>
            <a:endParaRPr lang="en-GB" dirty="0">
              <a:solidFill>
                <a:schemeClr val="tx1"/>
              </a:solidFill>
            </a:endParaRPr>
          </a:p>
          <a:p>
            <a:pPr marL="457200" indent="-457200">
              <a:buFont typeface="Wingdings" panose="05000000000000000000" pitchFamily="2" charset="2"/>
              <a:buChar char="§"/>
            </a:pPr>
            <a:r>
              <a:rPr lang="en-GB" dirty="0">
                <a:solidFill>
                  <a:schemeClr val="tx1"/>
                </a:solidFill>
              </a:rPr>
              <a:t>Can you </a:t>
            </a:r>
            <a:r>
              <a:rPr lang="en-GB" b="1" dirty="0">
                <a:solidFill>
                  <a:schemeClr val="tx1"/>
                </a:solidFill>
              </a:rPr>
              <a:t>evidence</a:t>
            </a:r>
            <a:r>
              <a:rPr lang="en-GB" dirty="0">
                <a:solidFill>
                  <a:schemeClr val="tx1"/>
                </a:solidFill>
              </a:rPr>
              <a:t> strong co-operative leadership</a:t>
            </a:r>
            <a:r>
              <a:rPr lang="en-GB" dirty="0">
                <a:solidFill>
                  <a:schemeClr val="tx1"/>
                </a:solidFill>
                <a:latin typeface="+mn-lt"/>
              </a:rPr>
              <a:t>?</a:t>
            </a:r>
            <a:endParaRPr lang="en-GB" dirty="0">
              <a:solidFill>
                <a:schemeClr val="tx1"/>
              </a:solidFill>
            </a:endParaRPr>
          </a:p>
          <a:p>
            <a:pPr marL="457200" indent="-457200">
              <a:buFont typeface="Wingdings" panose="05000000000000000000" pitchFamily="2" charset="2"/>
              <a:buChar char="§"/>
            </a:pPr>
            <a:r>
              <a:rPr lang="en-GB" dirty="0">
                <a:solidFill>
                  <a:schemeClr val="tx1"/>
                </a:solidFill>
              </a:rPr>
              <a:t>Can you </a:t>
            </a:r>
            <a:r>
              <a:rPr lang="en-GB" b="1" dirty="0">
                <a:solidFill>
                  <a:schemeClr val="tx1"/>
                </a:solidFill>
              </a:rPr>
              <a:t>demonstrate</a:t>
            </a:r>
            <a:r>
              <a:rPr lang="en-GB" dirty="0">
                <a:solidFill>
                  <a:schemeClr val="tx1"/>
                </a:solidFill>
              </a:rPr>
              <a:t> co-operative leadership of place and communities</a:t>
            </a:r>
            <a:r>
              <a:rPr lang="en-GB" dirty="0">
                <a:solidFill>
                  <a:schemeClr val="tx1"/>
                </a:solidFill>
                <a:latin typeface="+mn-lt"/>
              </a:rPr>
              <a:t>?</a:t>
            </a:r>
            <a:endParaRPr lang="en-GB" dirty="0">
              <a:solidFill>
                <a:schemeClr val="tx1"/>
              </a:solidFill>
            </a:endParaRPr>
          </a:p>
          <a:p>
            <a:endParaRPr lang="en-GB" dirty="0"/>
          </a:p>
          <a:p>
            <a:endParaRPr lang="en-GB" dirty="0"/>
          </a:p>
          <a:p>
            <a:pPr algn="ctr"/>
            <a:endParaRPr lang="en-GB" i="1" dirty="0"/>
          </a:p>
        </p:txBody>
      </p:sp>
    </p:spTree>
    <p:extLst>
      <p:ext uri="{BB962C8B-B14F-4D97-AF65-F5344CB8AC3E}">
        <p14:creationId xmlns:p14="http://schemas.microsoft.com/office/powerpoint/2010/main" val="414467766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268760"/>
            <a:ext cx="8712968" cy="792088"/>
          </a:xfrm>
        </p:spPr>
        <p:txBody>
          <a:bodyPr>
            <a:normAutofit fontScale="90000"/>
          </a:bodyPr>
          <a:lstStyle/>
          <a:p>
            <a:pPr algn="ctr"/>
            <a:r>
              <a:rPr lang="en-GB" b="1" dirty="0"/>
              <a:t>What does a typical peer review team look like</a:t>
            </a:r>
            <a:r>
              <a:rPr lang="en-GB" b="1" dirty="0">
                <a:latin typeface="+mj-lt"/>
              </a:rPr>
              <a:t>?</a:t>
            </a:r>
            <a:endParaRPr lang="en-GB" b="1" dirty="0"/>
          </a:p>
        </p:txBody>
      </p:sp>
      <p:sp>
        <p:nvSpPr>
          <p:cNvPr id="3" name="Subtitle 2"/>
          <p:cNvSpPr>
            <a:spLocks noGrp="1"/>
          </p:cNvSpPr>
          <p:nvPr>
            <p:ph type="subTitle" idx="1"/>
          </p:nvPr>
        </p:nvSpPr>
        <p:spPr/>
        <p:txBody>
          <a:bodyPr>
            <a:normAutofit/>
          </a:bodyPr>
          <a:lstStyle/>
          <a:p>
            <a:r>
              <a:rPr lang="en-GB" dirty="0">
                <a:solidFill>
                  <a:schemeClr val="tx1"/>
                </a:solidFill>
              </a:rPr>
              <a:t>Typical team would include –</a:t>
            </a:r>
          </a:p>
          <a:p>
            <a:pPr marL="457200" indent="-457200">
              <a:buFont typeface="Wingdings" panose="05000000000000000000" pitchFamily="2" charset="2"/>
              <a:buChar char="§"/>
            </a:pPr>
            <a:r>
              <a:rPr lang="en-GB" dirty="0">
                <a:solidFill>
                  <a:schemeClr val="tx1"/>
                </a:solidFill>
              </a:rPr>
              <a:t>A </a:t>
            </a:r>
            <a:r>
              <a:rPr lang="en-GB" b="1" dirty="0">
                <a:solidFill>
                  <a:schemeClr val="tx1"/>
                </a:solidFill>
              </a:rPr>
              <a:t>lead</a:t>
            </a:r>
            <a:r>
              <a:rPr lang="en-GB" dirty="0">
                <a:solidFill>
                  <a:schemeClr val="tx1"/>
                </a:solidFill>
              </a:rPr>
              <a:t> peer reviewer;</a:t>
            </a:r>
          </a:p>
          <a:p>
            <a:pPr marL="457200" indent="-457200">
              <a:buFont typeface="Wingdings" panose="05000000000000000000" pitchFamily="2" charset="2"/>
              <a:buChar char="§"/>
            </a:pPr>
            <a:r>
              <a:rPr lang="en-GB" dirty="0">
                <a:solidFill>
                  <a:schemeClr val="tx1"/>
                </a:solidFill>
              </a:rPr>
              <a:t>2 other </a:t>
            </a:r>
            <a:r>
              <a:rPr lang="en-GB" b="1" dirty="0">
                <a:solidFill>
                  <a:schemeClr val="tx1"/>
                </a:solidFill>
              </a:rPr>
              <a:t>Councillors</a:t>
            </a:r>
            <a:r>
              <a:rPr lang="en-GB" dirty="0">
                <a:solidFill>
                  <a:schemeClr val="tx1"/>
                </a:solidFill>
              </a:rPr>
              <a:t> with relevant experience;</a:t>
            </a:r>
          </a:p>
          <a:p>
            <a:pPr marL="457200" indent="-457200">
              <a:buFont typeface="Wingdings" panose="05000000000000000000" pitchFamily="2" charset="2"/>
              <a:buChar char="§"/>
            </a:pPr>
            <a:r>
              <a:rPr lang="en-GB" dirty="0">
                <a:solidFill>
                  <a:schemeClr val="tx1"/>
                </a:solidFill>
              </a:rPr>
              <a:t>3 - 4 </a:t>
            </a:r>
            <a:r>
              <a:rPr lang="en-GB" b="1" dirty="0">
                <a:solidFill>
                  <a:schemeClr val="tx1"/>
                </a:solidFill>
              </a:rPr>
              <a:t>Officers</a:t>
            </a:r>
            <a:r>
              <a:rPr lang="en-GB" dirty="0">
                <a:solidFill>
                  <a:schemeClr val="tx1"/>
                </a:solidFill>
              </a:rPr>
              <a:t> (inclusive of an officer from an </a:t>
            </a:r>
            <a:r>
              <a:rPr lang="en-GB" b="1" dirty="0">
                <a:solidFill>
                  <a:schemeClr val="tx1"/>
                </a:solidFill>
              </a:rPr>
              <a:t>external co-operative body</a:t>
            </a:r>
            <a:r>
              <a:rPr lang="en-GB" dirty="0">
                <a:solidFill>
                  <a:schemeClr val="tx1"/>
                </a:solidFill>
              </a:rPr>
              <a:t>).</a:t>
            </a:r>
          </a:p>
          <a:p>
            <a:endParaRPr lang="en-GB" dirty="0">
              <a:solidFill>
                <a:schemeClr val="tx1"/>
              </a:solidFill>
            </a:endParaRPr>
          </a:p>
          <a:p>
            <a:endParaRPr lang="en-GB" dirty="0"/>
          </a:p>
          <a:p>
            <a:pPr algn="ctr"/>
            <a:endParaRPr lang="en-GB" i="1" dirty="0"/>
          </a:p>
        </p:txBody>
      </p:sp>
    </p:spTree>
    <p:extLst>
      <p:ext uri="{BB962C8B-B14F-4D97-AF65-F5344CB8AC3E}">
        <p14:creationId xmlns:p14="http://schemas.microsoft.com/office/powerpoint/2010/main" val="194330566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t="15850" b="6005"/>
          <a:stretch/>
        </p:blipFill>
        <p:spPr>
          <a:xfrm>
            <a:off x="0" y="1345150"/>
            <a:ext cx="9144000" cy="4768483"/>
          </a:xfrm>
          <a:prstGeom prst="rect">
            <a:avLst/>
          </a:prstGeom>
        </p:spPr>
      </p:pic>
    </p:spTree>
    <p:extLst>
      <p:ext uri="{BB962C8B-B14F-4D97-AF65-F5344CB8AC3E}">
        <p14:creationId xmlns:p14="http://schemas.microsoft.com/office/powerpoint/2010/main" val="54433316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TotalTime>
  <Words>481</Words>
  <Application>Microsoft Macintosh PowerPoint</Application>
  <PresentationFormat>On-screen Show (4:3)</PresentationFormat>
  <Paragraphs>115</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AvantGarde Bk BT</vt:lpstr>
      <vt:lpstr>AvantGarde Md BT</vt:lpstr>
      <vt:lpstr>Calibri</vt:lpstr>
      <vt:lpstr>Wingdings</vt:lpstr>
      <vt:lpstr>Office Theme</vt:lpstr>
      <vt:lpstr>PowerPoint Presentation</vt:lpstr>
      <vt:lpstr> Co-operative Peer Review  Councillor Chris Penberthy Giles Perritt Plymouth City Council</vt:lpstr>
      <vt:lpstr>What is a Co-operative Peer Review?</vt:lpstr>
      <vt:lpstr>What can you expect from a peer review?</vt:lpstr>
      <vt:lpstr>Where are you on your co-operative journey?</vt:lpstr>
      <vt:lpstr>What does a typical peer review team look like?</vt:lpstr>
      <vt:lpstr>PowerPoint Presentation</vt:lpstr>
    </vt:vector>
  </TitlesOfParts>
  <Company>Plymouth City Council</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Mike</dc:creator>
  <cp:lastModifiedBy>Nicola Huckerby</cp:lastModifiedBy>
  <cp:revision>29</cp:revision>
  <dcterms:created xsi:type="dcterms:W3CDTF">2016-11-09T12:47:57Z</dcterms:created>
  <dcterms:modified xsi:type="dcterms:W3CDTF">2016-12-01T21:10:41Z</dcterms:modified>
</cp:coreProperties>
</file>