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68" r:id="rId6"/>
    <p:sldId id="269" r:id="rId7"/>
    <p:sldId id="267" r:id="rId8"/>
    <p:sldId id="260" r:id="rId9"/>
    <p:sldId id="262" r:id="rId10"/>
    <p:sldId id="261" r:id="rId11"/>
    <p:sldId id="266" r:id="rId12"/>
    <p:sldId id="277" r:id="rId13"/>
    <p:sldId id="282" r:id="rId14"/>
    <p:sldId id="278" r:id="rId15"/>
    <p:sldId id="281" r:id="rId16"/>
    <p:sldId id="263" r:id="rId17"/>
    <p:sldId id="264" r:id="rId18"/>
    <p:sldId id="279" r:id="rId19"/>
    <p:sldId id="270" r:id="rId20"/>
    <p:sldId id="272" r:id="rId21"/>
    <p:sldId id="275" r:id="rId22"/>
    <p:sldId id="27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F5B"/>
    <a:srgbClr val="AB57FF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55" autoAdjust="0"/>
    <p:restoredTop sz="94660"/>
  </p:normalViewPr>
  <p:slideViewPr>
    <p:cSldViewPr snapToGrid="0">
      <p:cViewPr varScale="1">
        <p:scale>
          <a:sx n="42" d="100"/>
          <a:sy n="42" d="100"/>
        </p:scale>
        <p:origin x="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395366"/>
            <a:ext cx="4557010" cy="12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395366"/>
            <a:ext cx="4557010" cy="12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DE71-B69F-42C6-B8B7-1C5AAB720E07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2CA7-8FC0-4863-AB5A-E5C8868F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innovation.co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Being a Cooperative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Abigail Melville, 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5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140" y="2484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Council </a:t>
            </a:r>
            <a:r>
              <a:rPr lang="en-GB" sz="2800" dirty="0"/>
              <a:t>      </a:t>
            </a:r>
            <a:r>
              <a:rPr lang="en-GB" sz="1600" dirty="0"/>
              <a:t>so what?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74560" y="187228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Place</a:t>
            </a:r>
            <a:r>
              <a:rPr lang="en-GB" sz="2800" dirty="0"/>
              <a:t>         </a:t>
            </a:r>
            <a:r>
              <a:rPr lang="en-GB" sz="1600" dirty="0"/>
              <a:t>so what?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730937" y="1886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..difference for </a:t>
            </a:r>
            <a:r>
              <a:rPr lang="en-GB" sz="2800" b="1" dirty="0"/>
              <a:t>People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17613" y="537259"/>
            <a:ext cx="0" cy="5760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4152" y="457038"/>
            <a:ext cx="72008" cy="5760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7528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we need to work differently?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6040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impact will it make?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79577" y="6142185"/>
            <a:ext cx="5524795" cy="276999"/>
            <a:chOff x="775397" y="590276"/>
            <a:chExt cx="5524795" cy="276999"/>
          </a:xfrm>
        </p:grpSpPr>
        <p:sp>
          <p:nvSpPr>
            <p:cNvPr id="13" name="Right Arrow 12"/>
            <p:cNvSpPr/>
            <p:nvPr/>
          </p:nvSpPr>
          <p:spPr>
            <a:xfrm>
              <a:off x="2339752" y="630850"/>
              <a:ext cx="1080120" cy="14401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220072" y="630850"/>
              <a:ext cx="1080120" cy="14401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397" y="590276"/>
              <a:ext cx="1564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THEORY OF CHANGE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0736" y="750364"/>
            <a:ext cx="3243196" cy="5255391"/>
            <a:chOff x="1699823" y="711860"/>
            <a:chExt cx="2595978" cy="5255391"/>
          </a:xfrm>
        </p:grpSpPr>
        <p:sp>
          <p:nvSpPr>
            <p:cNvPr id="17" name="TextBox 16"/>
            <p:cNvSpPr txBox="1"/>
            <p:nvPr/>
          </p:nvSpPr>
          <p:spPr>
            <a:xfrm>
              <a:off x="1703512" y="711860"/>
              <a:ext cx="2592288" cy="923330"/>
            </a:xfrm>
            <a:prstGeom prst="rect">
              <a:avLst/>
            </a:prstGeom>
            <a:solidFill>
              <a:srgbClr val="D0F4D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Leading cooperation to promote social and economic wellbeing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3512" y="1627600"/>
              <a:ext cx="2592288" cy="923330"/>
            </a:xfrm>
            <a:prstGeom prst="rect">
              <a:avLst/>
            </a:prstGeom>
            <a:solidFill>
              <a:srgbClr val="CDF3F2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on strengths and assets (not deficits or needs)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03512" y="2550930"/>
              <a:ext cx="2592288" cy="923330"/>
            </a:xfrm>
            <a:prstGeom prst="rect">
              <a:avLst/>
            </a:prstGeom>
            <a:solidFill>
              <a:srgbClr val="EBEBF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Connecting – creating space and  conversations for change to happen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9823" y="3474261"/>
              <a:ext cx="2592288" cy="646331"/>
            </a:xfrm>
            <a:prstGeom prst="rect">
              <a:avLst/>
            </a:prstGeom>
            <a:solidFill>
              <a:srgbClr val="CDE6F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Involving stakeholders in every decision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07202" y="4120591"/>
              <a:ext cx="2588599" cy="923330"/>
            </a:xfrm>
            <a:prstGeom prst="rect">
              <a:avLst/>
            </a:prstGeom>
            <a:solidFill>
              <a:srgbClr val="DCFFB9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trust by being honest, open and transparent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7201" y="5043921"/>
              <a:ext cx="2584910" cy="923330"/>
            </a:xfrm>
            <a:prstGeom prst="rect">
              <a:avLst/>
            </a:prstGeom>
            <a:solidFill>
              <a:srgbClr val="F0E1F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Sharing power and responsibility, including changing the Constitution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33496" y="4483923"/>
            <a:ext cx="3242236" cy="646331"/>
          </a:xfrm>
          <a:prstGeom prst="rect">
            <a:avLst/>
          </a:prstGeom>
          <a:solidFill>
            <a:srgbClr val="FFE05B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Shared priorities for economic and social value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06034" y="711861"/>
            <a:ext cx="3269697" cy="5116891"/>
            <a:chOff x="4423404" y="711861"/>
            <a:chExt cx="2952328" cy="5116891"/>
          </a:xfrm>
        </p:grpSpPr>
        <p:sp>
          <p:nvSpPr>
            <p:cNvPr id="23" name="TextBox 22"/>
            <p:cNvSpPr txBox="1"/>
            <p:nvPr/>
          </p:nvSpPr>
          <p:spPr>
            <a:xfrm>
              <a:off x="4423404" y="711861"/>
              <a:ext cx="2952328" cy="646331"/>
            </a:xfrm>
            <a:prstGeom prst="rect">
              <a:avLst/>
            </a:prstGeom>
            <a:solidFill>
              <a:srgbClr val="FFDE75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Good growth – an economy that benefits all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3404" y="1337255"/>
              <a:ext cx="295232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Productivity - enterprise, innovation and networks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3404" y="1983586"/>
              <a:ext cx="2952328" cy="646331"/>
            </a:xfrm>
            <a:prstGeom prst="rect">
              <a:avLst/>
            </a:prstGeom>
            <a:solidFill>
              <a:srgbClr val="FFD28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Responsibility – everyone doing their bit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8200" y="2626991"/>
              <a:ext cx="2927532" cy="923330"/>
            </a:xfrm>
            <a:prstGeom prst="rect">
              <a:avLst/>
            </a:prstGeom>
            <a:solidFill>
              <a:srgbClr val="EBEBF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Connectivity –  despite austerity, working with others to make a difference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48200" y="3550321"/>
              <a:ext cx="2927532" cy="923330"/>
            </a:xfrm>
            <a:prstGeom prst="rect">
              <a:avLst/>
            </a:prstGeom>
            <a:solidFill>
              <a:srgbClr val="F5CBB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Democracy –  everyone has a say in what happens and  future of this place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48200" y="5182421"/>
              <a:ext cx="2927532" cy="646331"/>
            </a:xfrm>
            <a:prstGeom prst="rect">
              <a:avLst/>
            </a:prstGeom>
            <a:solidFill>
              <a:srgbClr val="EBD8C3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New forms of Shareholder Governance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4580" y="711861"/>
            <a:ext cx="3717871" cy="5071412"/>
            <a:chOff x="7532088" y="711861"/>
            <a:chExt cx="3007645" cy="5071412"/>
          </a:xfrm>
        </p:grpSpPr>
        <p:sp>
          <p:nvSpPr>
            <p:cNvPr id="30" name="TextBox 29"/>
            <p:cNvSpPr txBox="1"/>
            <p:nvPr/>
          </p:nvSpPr>
          <p:spPr>
            <a:xfrm>
              <a:off x="7536160" y="711861"/>
              <a:ext cx="2952328" cy="646331"/>
            </a:xfrm>
            <a:prstGeom prst="rect">
              <a:avLst/>
            </a:prstGeom>
            <a:solidFill>
              <a:srgbClr val="A9F89E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A thriving place where people want to live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32088" y="1454125"/>
              <a:ext cx="2952328" cy="646331"/>
            </a:xfrm>
            <a:prstGeom prst="rect">
              <a:avLst/>
            </a:prstGeom>
            <a:solidFill>
              <a:srgbClr val="F7E88D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People are resilient, confident and skilled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42266" y="2181599"/>
              <a:ext cx="2952328" cy="646331"/>
            </a:xfrm>
            <a:prstGeom prst="rect">
              <a:avLst/>
            </a:prstGeom>
            <a:solidFill>
              <a:srgbClr val="FFC78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There is choice and opportunity for all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68728" y="2903991"/>
              <a:ext cx="2952328" cy="646331"/>
            </a:xfrm>
            <a:prstGeom prst="rect">
              <a:avLst/>
            </a:prstGeom>
            <a:solidFill>
              <a:srgbClr val="B3FFF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Power, responsibility and benefits are shared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96921" y="4859943"/>
              <a:ext cx="2942812" cy="923330"/>
            </a:xfrm>
            <a:prstGeom prst="rect">
              <a:avLst/>
            </a:prstGeom>
            <a:solidFill>
              <a:srgbClr val="E0C1FF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Community Dividend – put something in, get something out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8728" y="3612759"/>
              <a:ext cx="2925866" cy="369332"/>
            </a:xfrm>
            <a:prstGeom prst="rect">
              <a:avLst/>
            </a:prstGeom>
            <a:solidFill>
              <a:srgbClr val="FFFF89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People make a contribution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96921" y="4087051"/>
              <a:ext cx="2895943" cy="646331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People trust each other and local institutions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1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role for the council and for councillors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1825625"/>
            <a:ext cx="995172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Leader</a:t>
            </a:r>
          </a:p>
          <a:p>
            <a:r>
              <a:rPr lang="en-GB" sz="4000" dirty="0" smtClean="0"/>
              <a:t>Broker</a:t>
            </a:r>
          </a:p>
          <a:p>
            <a:r>
              <a:rPr lang="en-GB" sz="4000" dirty="0" smtClean="0"/>
              <a:t>Connector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NOT</a:t>
            </a:r>
            <a:r>
              <a:rPr lang="en-GB" sz="4000" dirty="0"/>
              <a:t> </a:t>
            </a:r>
            <a:r>
              <a:rPr lang="en-GB" sz="4000" dirty="0" smtClean="0"/>
              <a:t>- delivery organisation, decision-maker, expert/owner of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736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069" y="8912"/>
            <a:ext cx="8779286" cy="6849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5974080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CHALLENGE – New skills set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37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5728"/>
            <a:ext cx="10515600" cy="1325563"/>
          </a:xfrm>
        </p:spPr>
        <p:txBody>
          <a:bodyPr/>
          <a:lstStyle/>
          <a:p>
            <a:r>
              <a:rPr lang="en-GB" dirty="0"/>
              <a:t>Benefits of cooperative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520"/>
            <a:ext cx="10515600" cy="482060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prstClr val="black"/>
                </a:solidFill>
                <a:latin typeface="+mj-lt"/>
              </a:rPr>
              <a:t>Reduce </a:t>
            </a: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costs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Improve </a:t>
            </a:r>
            <a:r>
              <a:rPr lang="en-GB" sz="2800" b="1" dirty="0">
                <a:solidFill>
                  <a:prstClr val="black"/>
                </a:solidFill>
                <a:latin typeface="+mj-lt"/>
              </a:rPr>
              <a:t>information </a:t>
            </a:r>
            <a:endParaRPr lang="en-GB" sz="2800" dirty="0" smtClean="0">
              <a:solidFill>
                <a:prstClr val="black"/>
              </a:solidFill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Greater impact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Improved </a:t>
            </a:r>
            <a:r>
              <a:rPr lang="en-GB" sz="2800" b="1" dirty="0">
                <a:solidFill>
                  <a:prstClr val="black"/>
                </a:solidFill>
                <a:latin typeface="+mj-lt"/>
              </a:rPr>
              <a:t>design of </a:t>
            </a: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solutions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Improved delivery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Improved reach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Learning and innovation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Community/individual </a:t>
            </a:r>
            <a:r>
              <a:rPr lang="en-GB" sz="2800" b="1" dirty="0">
                <a:solidFill>
                  <a:prstClr val="black"/>
                </a:solidFill>
                <a:latin typeface="+mj-lt"/>
              </a:rPr>
              <a:t>empowerment </a:t>
            </a:r>
            <a:endParaRPr lang="en-GB" sz="2800" b="1" dirty="0" smtClean="0">
              <a:solidFill>
                <a:prstClr val="black"/>
              </a:solidFill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 smtClean="0">
                <a:solidFill>
                  <a:prstClr val="black"/>
                </a:solidFill>
                <a:latin typeface="+mj-lt"/>
              </a:rPr>
              <a:t>Shared Values</a:t>
            </a:r>
            <a:endParaRPr lang="en-GB" sz="2800" b="1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buNone/>
            </a:pPr>
            <a:endParaRPr lang="en-GB" sz="2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8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 Coop Councils do differently?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2"/>
            <a:ext cx="10515600" cy="1325563"/>
          </a:xfrm>
        </p:spPr>
        <p:txBody>
          <a:bodyPr/>
          <a:lstStyle/>
          <a:p>
            <a:r>
              <a:rPr lang="en-GB" dirty="0" smtClean="0"/>
              <a:t>Five </a:t>
            </a:r>
            <a:r>
              <a:rPr lang="en-GB" dirty="0" smtClean="0"/>
              <a:t>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GB" dirty="0" smtClean="0"/>
              <a:t>Community need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 smtClean="0"/>
              <a:t>Behaviour change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 smtClean="0"/>
              <a:t>Assets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 smtClean="0"/>
              <a:t>Co-production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 smtClean="0"/>
              <a:t>Cooperative commissioning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1868050"/>
            <a:ext cx="396000" cy="2365929"/>
            <a:chOff x="868680" y="1825625"/>
            <a:chExt cx="396000" cy="2365929"/>
          </a:xfrm>
        </p:grpSpPr>
        <p:sp>
          <p:nvSpPr>
            <p:cNvPr id="4" name="Flowchart: Connector 3"/>
            <p:cNvSpPr/>
            <p:nvPr/>
          </p:nvSpPr>
          <p:spPr>
            <a:xfrm>
              <a:off x="868680" y="1825625"/>
              <a:ext cx="396000" cy="396000"/>
            </a:xfrm>
            <a:prstGeom prst="flowChartConnector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68680" y="2336164"/>
              <a:ext cx="396000" cy="39600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68680" y="2846704"/>
              <a:ext cx="396000" cy="396000"/>
            </a:xfrm>
            <a:prstGeom prst="flowChartConnector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68680" y="3321129"/>
              <a:ext cx="396000" cy="396000"/>
            </a:xfrm>
            <a:prstGeom prst="flowChartConnector">
              <a:avLst/>
            </a:prstGeom>
            <a:solidFill>
              <a:srgbClr val="AB57FF"/>
            </a:solidFill>
            <a:ln>
              <a:solidFill>
                <a:srgbClr val="AB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68680" y="3795554"/>
              <a:ext cx="396000" cy="396000"/>
            </a:xfrm>
            <a:prstGeom prst="flowChartConnector">
              <a:avLst/>
            </a:prstGeom>
            <a:solidFill>
              <a:srgbClr val="ADFF5B"/>
            </a:solidFill>
            <a:ln>
              <a:solidFill>
                <a:srgbClr val="ADF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78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Cooperative solutions to meet community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Cooperative Energy Companies</a:t>
            </a:r>
          </a:p>
          <a:p>
            <a:r>
              <a:rPr lang="en-GB" dirty="0" smtClean="0"/>
              <a:t>Financial Inclusion and Credit Unions</a:t>
            </a:r>
          </a:p>
          <a:p>
            <a:r>
              <a:rPr lang="en-GB" dirty="0" smtClean="0"/>
              <a:t>Enterprise Trusts</a:t>
            </a:r>
          </a:p>
          <a:p>
            <a:r>
              <a:rPr lang="en-GB" dirty="0" smtClean="0"/>
              <a:t>Growing the social enterprise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25" y="237726"/>
            <a:ext cx="546475" cy="5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ehaviour change – everyone doing their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responsibility campaigns (from community clean up to domestic violence)</a:t>
            </a:r>
          </a:p>
          <a:p>
            <a:r>
              <a:rPr lang="en-GB" dirty="0" smtClean="0"/>
              <a:t>Living wage campaigns</a:t>
            </a:r>
          </a:p>
          <a:p>
            <a:r>
              <a:rPr lang="en-GB" dirty="0" smtClean="0"/>
              <a:t>Community benefits approach</a:t>
            </a:r>
            <a:endParaRPr lang="en-GB" dirty="0"/>
          </a:p>
          <a:p>
            <a:r>
              <a:rPr lang="en-GB" dirty="0" smtClean="0"/>
              <a:t>Plymouth 1000 Club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0" y="230188"/>
            <a:ext cx="576500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065"/>
            <a:ext cx="10515600" cy="4351338"/>
          </a:xfrm>
        </p:spPr>
        <p:txBody>
          <a:bodyPr/>
          <a:lstStyle/>
          <a:p>
            <a:r>
              <a:rPr lang="en-GB" dirty="0" smtClean="0"/>
              <a:t>Driving social value from new commercial development </a:t>
            </a:r>
          </a:p>
          <a:p>
            <a:r>
              <a:rPr lang="en-GB" dirty="0" smtClean="0"/>
              <a:t>Building on strengths – revitalising markets</a:t>
            </a:r>
          </a:p>
          <a:p>
            <a:r>
              <a:rPr lang="en-GB" dirty="0"/>
              <a:t>U</a:t>
            </a:r>
            <a:r>
              <a:rPr lang="en-GB" dirty="0" smtClean="0"/>
              <a:t>nderused space to stimulate growth – Brixton Village </a:t>
            </a:r>
          </a:p>
          <a:p>
            <a:r>
              <a:rPr lang="en-GB" dirty="0" smtClean="0"/>
              <a:t>Co-operative development - Brixton Green</a:t>
            </a:r>
          </a:p>
          <a:p>
            <a:r>
              <a:rPr lang="en-GB" dirty="0" smtClean="0"/>
              <a:t>Sharing public assets </a:t>
            </a:r>
          </a:p>
          <a:p>
            <a:r>
              <a:rPr lang="en-GB" dirty="0" smtClean="0"/>
              <a:t>Community asset transfers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38" y="364490"/>
            <a:ext cx="531462" cy="5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0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Co-production – power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Lambeth Youth Co-op – young people commissioning all youth services</a:t>
            </a:r>
          </a:p>
          <a:p>
            <a:r>
              <a:rPr lang="en-GB" dirty="0" smtClean="0"/>
              <a:t>Parks, Leisure Centres, Libraries </a:t>
            </a:r>
          </a:p>
          <a:p>
            <a:r>
              <a:rPr lang="en-GB" dirty="0" smtClean="0"/>
              <a:t>Social Care </a:t>
            </a:r>
          </a:p>
          <a:p>
            <a:r>
              <a:rPr lang="en-GB" dirty="0" smtClean="0"/>
              <a:t>Housing</a:t>
            </a:r>
          </a:p>
          <a:p>
            <a:r>
              <a:rPr lang="en-GB" dirty="0" smtClean="0"/>
              <a:t>Employment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8" y="365125"/>
            <a:ext cx="591512" cy="6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3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Familiar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Less money </a:t>
            </a:r>
          </a:p>
          <a:p>
            <a:pPr marL="0" indent="0">
              <a:buNone/>
            </a:pPr>
            <a:r>
              <a:rPr lang="en-GB" sz="4000" dirty="0" smtClean="0"/>
              <a:t>+ deep rooted, socially determined issues</a:t>
            </a:r>
          </a:p>
          <a:p>
            <a:pPr marL="0" indent="0">
              <a:buNone/>
            </a:pPr>
            <a:r>
              <a:rPr lang="en-GB" sz="4000" dirty="0" smtClean="0"/>
              <a:t>+ traditional public service delivery </a:t>
            </a:r>
          </a:p>
          <a:p>
            <a:pPr marL="0" indent="0">
              <a:buNone/>
            </a:pPr>
            <a:r>
              <a:rPr lang="en-GB" sz="4000" dirty="0" smtClean="0"/>
              <a:t>	= failure and decline </a:t>
            </a:r>
          </a:p>
          <a:p>
            <a:pPr marL="0" indent="0">
              <a:buNone/>
            </a:pPr>
            <a:r>
              <a:rPr lang="en-GB" sz="4000" dirty="0"/>
              <a:t>	</a:t>
            </a:r>
            <a:r>
              <a:rPr lang="en-GB" sz="4000" dirty="0" smtClean="0"/>
              <a:t>OR a radically different approach</a:t>
            </a:r>
          </a:p>
        </p:txBody>
      </p:sp>
    </p:spTree>
    <p:extLst>
      <p:ext uri="{BB962C8B-B14F-4D97-AF65-F5344CB8AC3E}">
        <p14:creationId xmlns:p14="http://schemas.microsoft.com/office/powerpoint/2010/main" val="109173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cooperative values at heart of council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Whole organisational change</a:t>
            </a:r>
          </a:p>
          <a:p>
            <a:r>
              <a:rPr lang="en-GB" dirty="0" smtClean="0"/>
              <a:t>Commissioning, culture and councillors  -  Lambeth </a:t>
            </a:r>
          </a:p>
          <a:p>
            <a:r>
              <a:rPr lang="en-GB" dirty="0" smtClean="0"/>
              <a:t>Values driven, innovative and pragmatic - Oldham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4" y="230188"/>
            <a:ext cx="536466" cy="5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-213360"/>
            <a:ext cx="7132320" cy="71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5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8582"/>
            <a:ext cx="10515600" cy="1325563"/>
          </a:xfrm>
        </p:spPr>
        <p:txBody>
          <a:bodyPr/>
          <a:lstStyle/>
          <a:p>
            <a:r>
              <a:rPr lang="en-GB" dirty="0" smtClean="0"/>
              <a:t>Very different route maps….common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1093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Build Trust, council on side of people – pick issues, raise profile</a:t>
            </a:r>
          </a:p>
          <a:p>
            <a:r>
              <a:rPr lang="en-GB" dirty="0" smtClean="0"/>
              <a:t>Grow local eco-system - hand over assets, build capacity, foster innovation, collaborate, support, publicise</a:t>
            </a:r>
          </a:p>
          <a:p>
            <a:r>
              <a:rPr lang="en-GB" dirty="0" smtClean="0"/>
              <a:t>Look for win-wins – build on strengths, capture commitment, commission small organisations </a:t>
            </a:r>
          </a:p>
          <a:p>
            <a:r>
              <a:rPr lang="en-GB" dirty="0" smtClean="0"/>
              <a:t>Find and use leverage – buying power, consumer power, reputation, simple call to action</a:t>
            </a:r>
          </a:p>
          <a:p>
            <a:r>
              <a:rPr lang="en-GB" dirty="0" smtClean="0"/>
              <a:t>Bring people together – develop connector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8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Culture - internally</a:t>
            </a:r>
          </a:p>
          <a:p>
            <a:r>
              <a:rPr lang="en-GB" sz="4000" dirty="0" smtClean="0"/>
              <a:t>Relationships – externally</a:t>
            </a:r>
          </a:p>
          <a:p>
            <a:r>
              <a:rPr lang="en-GB" sz="4000" dirty="0" smtClean="0"/>
              <a:t>Trust, and engagement, with citizens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2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Tony Blair (1997) “Delivery, delivery, delivery”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Now:</a:t>
            </a:r>
          </a:p>
          <a:p>
            <a:pPr marL="0" indent="0">
              <a:buNone/>
            </a:pPr>
            <a:r>
              <a:rPr lang="en-GB" sz="3200" dirty="0" smtClean="0"/>
              <a:t>“You can’t deliver outcomes </a:t>
            </a:r>
          </a:p>
          <a:p>
            <a:pPr marL="0" indent="0">
              <a:buNone/>
            </a:pPr>
            <a:r>
              <a:rPr lang="en-GB" sz="3200" dirty="0" smtClean="0"/>
              <a:t>like delivering a parcel.”</a:t>
            </a:r>
          </a:p>
          <a:p>
            <a:pPr marL="0" indent="0">
              <a:buNone/>
            </a:pPr>
            <a:r>
              <a:rPr lang="en-GB" sz="3200" dirty="0" smtClean="0"/>
              <a:t>Outcomes are </a:t>
            </a:r>
            <a:r>
              <a:rPr lang="en-GB" sz="3200" b="1" dirty="0" smtClean="0"/>
              <a:t>always</a:t>
            </a:r>
            <a:r>
              <a:rPr lang="en-GB" sz="3200" dirty="0" smtClean="0"/>
              <a:t> co-produced.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710" y="353472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9560"/>
            <a:ext cx="11521440" cy="6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8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68344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Special Interest Group of the LGA</a:t>
            </a:r>
          </a:p>
          <a:p>
            <a:r>
              <a:rPr lang="en-GB" sz="3600" dirty="0" smtClean="0"/>
              <a:t>Two years old</a:t>
            </a:r>
          </a:p>
          <a:p>
            <a:r>
              <a:rPr lang="en-GB" sz="3600" dirty="0" smtClean="0"/>
              <a:t>23 Councils, UK wide </a:t>
            </a:r>
          </a:p>
          <a:p>
            <a:r>
              <a:rPr lang="en-GB" sz="3600" dirty="0" smtClean="0"/>
              <a:t>Chair, Andrew Burns, Leader of Edinburgh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6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280"/>
            <a:ext cx="10515600" cy="469868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Policy development and influencing</a:t>
            </a:r>
          </a:p>
          <a:p>
            <a:r>
              <a:rPr lang="en-GB" sz="3200" dirty="0" smtClean="0"/>
              <a:t>Events and conferences</a:t>
            </a:r>
          </a:p>
          <a:p>
            <a:r>
              <a:rPr lang="en-GB" sz="3200" dirty="0" smtClean="0"/>
              <a:t>Information, news and networking</a:t>
            </a:r>
          </a:p>
          <a:p>
            <a:r>
              <a:rPr lang="en-GB" sz="3200" dirty="0" smtClean="0"/>
              <a:t>Collaboration and learning 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>
                <a:hlinkClick r:id="rId2"/>
              </a:rPr>
              <a:t>www.coopinnovation.co.uk</a:t>
            </a: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81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Cooperative Councils Values and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Social partnership </a:t>
            </a:r>
          </a:p>
          <a:p>
            <a:r>
              <a:rPr lang="en-GB" dirty="0" smtClean="0"/>
              <a:t>Democratic engagement </a:t>
            </a:r>
          </a:p>
          <a:p>
            <a:r>
              <a:rPr lang="en-GB" dirty="0" smtClean="0"/>
              <a:t>Co-production </a:t>
            </a:r>
          </a:p>
          <a:p>
            <a:r>
              <a:rPr lang="en-GB" dirty="0" smtClean="0"/>
              <a:t>Enterprise and social economy </a:t>
            </a:r>
          </a:p>
          <a:p>
            <a:r>
              <a:rPr lang="en-GB" dirty="0" smtClean="0"/>
              <a:t>Maximising social value</a:t>
            </a:r>
          </a:p>
          <a:p>
            <a:r>
              <a:rPr lang="en-GB" dirty="0" smtClean="0"/>
              <a:t>Community leadership and a new role for councillors</a:t>
            </a:r>
          </a:p>
          <a:p>
            <a:r>
              <a:rPr lang="en-GB" dirty="0" smtClean="0"/>
              <a:t>New models of meeting priority needs </a:t>
            </a:r>
          </a:p>
          <a:p>
            <a:r>
              <a:rPr lang="en-GB" dirty="0" smtClean="0"/>
              <a:t>Innovation </a:t>
            </a:r>
          </a:p>
          <a:p>
            <a:r>
              <a:rPr lang="en-GB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CCIN vision and theory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Cooperative Councils create productive places and resilient communities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468" y="0"/>
            <a:ext cx="9753600" cy="778098"/>
          </a:xfrm>
        </p:spPr>
        <p:txBody>
          <a:bodyPr/>
          <a:lstStyle/>
          <a:p>
            <a:r>
              <a:rPr lang="en-GB" dirty="0" smtClean="0"/>
              <a:t>A Cooperative Place 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3855" y="778098"/>
            <a:ext cx="10155677" cy="547260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Fair</a:t>
            </a:r>
            <a:r>
              <a:rPr lang="en-GB" dirty="0" smtClean="0"/>
              <a:t> – we tackle deprivation and ensure opportunities for all. </a:t>
            </a:r>
          </a:p>
          <a:p>
            <a:r>
              <a:rPr lang="en-GB" b="1" dirty="0" smtClean="0"/>
              <a:t>Responsible</a:t>
            </a:r>
            <a:r>
              <a:rPr lang="en-GB" dirty="0" smtClean="0"/>
              <a:t> – we promote self reliance and mutual aid so everyone does their bit.</a:t>
            </a:r>
            <a:endParaRPr lang="en-GB" i="1" dirty="0" smtClean="0"/>
          </a:p>
          <a:p>
            <a:r>
              <a:rPr lang="en-GB" b="1" dirty="0" smtClean="0"/>
              <a:t>Collaborative</a:t>
            </a:r>
            <a:r>
              <a:rPr lang="en-GB" dirty="0" smtClean="0"/>
              <a:t> – we develop honest relationships, building on the strengths in our community to achieve shared outcomes.</a:t>
            </a:r>
          </a:p>
          <a:p>
            <a:r>
              <a:rPr lang="en-GB" b="1" dirty="0" smtClean="0"/>
              <a:t>Democratic </a:t>
            </a:r>
            <a:r>
              <a:rPr lang="en-GB" i="1" dirty="0" smtClean="0"/>
              <a:t>– </a:t>
            </a:r>
            <a:r>
              <a:rPr lang="en-GB" dirty="0" smtClean="0"/>
              <a:t>we grow involvement and earn the right to lead by building trust. </a:t>
            </a:r>
            <a:r>
              <a:rPr lang="en-GB" dirty="0"/>
              <a:t>W</a:t>
            </a:r>
            <a:r>
              <a:rPr lang="en-GB" dirty="0" smtClean="0"/>
              <a:t>e make listening to our community part of everyone’s day job so every citizen feels they can have an influence. We share information and power so people can take control.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724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Being a Cooperative Council</vt:lpstr>
      <vt:lpstr>Familiar context</vt:lpstr>
      <vt:lpstr>New paradigm</vt:lpstr>
      <vt:lpstr>PowerPoint Presentation</vt:lpstr>
      <vt:lpstr>CCIN</vt:lpstr>
      <vt:lpstr>Activity</vt:lpstr>
      <vt:lpstr>Cooperative Councils Values and Principles</vt:lpstr>
      <vt:lpstr>CCIN vision and theory of change</vt:lpstr>
      <vt:lpstr>A Cooperative Place is</vt:lpstr>
      <vt:lpstr>PowerPoint Presentation</vt:lpstr>
      <vt:lpstr>Different role for the council and for councillors</vt:lpstr>
      <vt:lpstr>PowerPoint Presentation</vt:lpstr>
      <vt:lpstr>Benefits of cooperative working</vt:lpstr>
      <vt:lpstr>What do Coop Councils do differently?</vt:lpstr>
      <vt:lpstr>Five aspects</vt:lpstr>
      <vt:lpstr>Cooperative solutions to meet community need</vt:lpstr>
      <vt:lpstr>Behaviour change – everyone doing their bit</vt:lpstr>
      <vt:lpstr>Use of assets</vt:lpstr>
      <vt:lpstr>Co-production – power shift</vt:lpstr>
      <vt:lpstr>Putting cooperative values at heart of council business</vt:lpstr>
      <vt:lpstr>PowerPoint Presentation</vt:lpstr>
      <vt:lpstr>Very different route maps….common factors</vt:lpstr>
      <vt:lpstr>Major Challenges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Melville</dc:creator>
  <cp:lastModifiedBy>Abigail Melville</cp:lastModifiedBy>
  <cp:revision>23</cp:revision>
  <dcterms:created xsi:type="dcterms:W3CDTF">2014-12-15T15:49:40Z</dcterms:created>
  <dcterms:modified xsi:type="dcterms:W3CDTF">2014-12-19T15:27:40Z</dcterms:modified>
</cp:coreProperties>
</file>