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6" r:id="rId3"/>
    <p:sldId id="273" r:id="rId4"/>
    <p:sldId id="257" r:id="rId5"/>
    <p:sldId id="274" r:id="rId6"/>
    <p:sldId id="276" r:id="rId7"/>
    <p:sldId id="275" r:id="rId8"/>
    <p:sldId id="259" r:id="rId9"/>
    <p:sldId id="297" r:id="rId10"/>
    <p:sldId id="298" r:id="rId11"/>
    <p:sldId id="277" r:id="rId12"/>
    <p:sldId id="289" r:id="rId13"/>
    <p:sldId id="290" r:id="rId14"/>
    <p:sldId id="291" r:id="rId15"/>
    <p:sldId id="292" r:id="rId16"/>
    <p:sldId id="315" r:id="rId17"/>
    <p:sldId id="294" r:id="rId18"/>
    <p:sldId id="305" r:id="rId19"/>
    <p:sldId id="278" r:id="rId20"/>
    <p:sldId id="300" r:id="rId21"/>
    <p:sldId id="281" r:id="rId22"/>
    <p:sldId id="282" r:id="rId23"/>
    <p:sldId id="261" r:id="rId24"/>
    <p:sldId id="283" r:id="rId25"/>
    <p:sldId id="285" r:id="rId26"/>
    <p:sldId id="287" r:id="rId27"/>
    <p:sldId id="330" r:id="rId28"/>
    <p:sldId id="288" r:id="rId29"/>
    <p:sldId id="331" r:id="rId30"/>
    <p:sldId id="284" r:id="rId31"/>
    <p:sldId id="333" r:id="rId32"/>
    <p:sldId id="301" r:id="rId33"/>
    <p:sldId id="296" r:id="rId34"/>
    <p:sldId id="299" r:id="rId35"/>
    <p:sldId id="302" r:id="rId36"/>
    <p:sldId id="304" r:id="rId37"/>
    <p:sldId id="303" r:id="rId38"/>
    <p:sldId id="306" r:id="rId39"/>
    <p:sldId id="316" r:id="rId40"/>
    <p:sldId id="307" r:id="rId41"/>
    <p:sldId id="308" r:id="rId42"/>
    <p:sldId id="309" r:id="rId43"/>
    <p:sldId id="318" r:id="rId44"/>
    <p:sldId id="310" r:id="rId45"/>
    <p:sldId id="323" r:id="rId46"/>
    <p:sldId id="324" r:id="rId47"/>
    <p:sldId id="311" r:id="rId48"/>
    <p:sldId id="320" r:id="rId49"/>
    <p:sldId id="334" r:id="rId50"/>
    <p:sldId id="321" r:id="rId51"/>
    <p:sldId id="335" r:id="rId52"/>
    <p:sldId id="322" r:id="rId53"/>
    <p:sldId id="336" r:id="rId54"/>
    <p:sldId id="313" r:id="rId55"/>
    <p:sldId id="337" r:id="rId56"/>
    <p:sldId id="338" r:id="rId57"/>
    <p:sldId id="319" r:id="rId58"/>
    <p:sldId id="325" r:id="rId59"/>
    <p:sldId id="328" r:id="rId60"/>
    <p:sldId id="332" r:id="rId61"/>
    <p:sldId id="329" r:id="rId62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57D3FF"/>
    <a:srgbClr val="33CCCC"/>
    <a:srgbClr val="FF3399"/>
    <a:srgbClr val="FF93C9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0" autoAdjust="0"/>
    <p:restoredTop sz="82421" autoAdjust="0"/>
  </p:normalViewPr>
  <p:slideViewPr>
    <p:cSldViewPr snapToGrid="0" snapToObjects="1">
      <p:cViewPr varScale="1">
        <p:scale>
          <a:sx n="35" d="100"/>
          <a:sy n="35" d="100"/>
        </p:scale>
        <p:origin x="25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954" y="-84"/>
      </p:cViewPr>
      <p:guideLst>
        <p:guide orient="horz" pos="3109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074A6A-D0B9-4BC7-B403-F9CD62F7E908}" type="doc">
      <dgm:prSet loTypeId="urn:microsoft.com/office/officeart/2005/8/layout/cycle7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4BFE4E81-E0E4-439D-9A49-5B43828A7F49}">
      <dgm:prSet phldrT="[Text]"/>
      <dgm:spPr/>
      <dgm:t>
        <a:bodyPr/>
        <a:lstStyle/>
        <a:p>
          <a:r>
            <a:rPr lang="en-GB" dirty="0" smtClean="0"/>
            <a:t>Citizens (Job seekers)</a:t>
          </a:r>
          <a:endParaRPr lang="en-US" dirty="0"/>
        </a:p>
      </dgm:t>
    </dgm:pt>
    <dgm:pt modelId="{3ED40A88-5693-45D9-839D-0E30D2A895A6}" type="parTrans" cxnId="{33A9A5C6-FFBC-45D9-ADB1-0C279B7C62C1}">
      <dgm:prSet/>
      <dgm:spPr/>
      <dgm:t>
        <a:bodyPr/>
        <a:lstStyle/>
        <a:p>
          <a:endParaRPr lang="en-US"/>
        </a:p>
      </dgm:t>
    </dgm:pt>
    <dgm:pt modelId="{6A91A3C8-8842-4641-B2C2-2D895990EAB5}" type="sibTrans" cxnId="{33A9A5C6-FFBC-45D9-ADB1-0C279B7C62C1}">
      <dgm:prSet/>
      <dgm:spPr/>
      <dgm:t>
        <a:bodyPr/>
        <a:lstStyle/>
        <a:p>
          <a:endParaRPr lang="en-US"/>
        </a:p>
      </dgm:t>
    </dgm:pt>
    <dgm:pt modelId="{70945506-21B3-4EBE-ACFF-E27077AD04A7}">
      <dgm:prSet phldrT="[Text]"/>
      <dgm:spPr/>
      <dgm:t>
        <a:bodyPr/>
        <a:lstStyle/>
        <a:p>
          <a:r>
            <a:rPr lang="en-GB" dirty="0" smtClean="0"/>
            <a:t>Business (Employers)</a:t>
          </a:r>
          <a:endParaRPr lang="en-US" dirty="0"/>
        </a:p>
      </dgm:t>
    </dgm:pt>
    <dgm:pt modelId="{00B860F9-9A85-4658-BF5B-CA1FA6EA2FD4}" type="parTrans" cxnId="{36900370-AA07-4E66-BFAD-BE81F1CF6EA8}">
      <dgm:prSet/>
      <dgm:spPr/>
      <dgm:t>
        <a:bodyPr/>
        <a:lstStyle/>
        <a:p>
          <a:endParaRPr lang="en-US"/>
        </a:p>
      </dgm:t>
    </dgm:pt>
    <dgm:pt modelId="{C1280514-9757-4326-B642-64290B00FA7E}" type="sibTrans" cxnId="{36900370-AA07-4E66-BFAD-BE81F1CF6EA8}">
      <dgm:prSet/>
      <dgm:spPr/>
      <dgm:t>
        <a:bodyPr/>
        <a:lstStyle/>
        <a:p>
          <a:endParaRPr lang="en-US"/>
        </a:p>
      </dgm:t>
    </dgm:pt>
    <dgm:pt modelId="{38C85685-FAB9-4BB4-8818-47CDD6AAC859}">
      <dgm:prSet phldrT="[Text]"/>
      <dgm:spPr/>
      <dgm:t>
        <a:bodyPr/>
        <a:lstStyle/>
        <a:p>
          <a:r>
            <a:rPr lang="en-GB" dirty="0" smtClean="0"/>
            <a:t>Public sector (Providers)</a:t>
          </a:r>
          <a:endParaRPr lang="en-US" dirty="0"/>
        </a:p>
      </dgm:t>
    </dgm:pt>
    <dgm:pt modelId="{B91C36DC-24E6-4C6A-BEA1-1E473F6023B0}" type="parTrans" cxnId="{B7AF1D45-0BC1-4C7F-992D-D55E0E5267C4}">
      <dgm:prSet/>
      <dgm:spPr/>
      <dgm:t>
        <a:bodyPr/>
        <a:lstStyle/>
        <a:p>
          <a:endParaRPr lang="en-US"/>
        </a:p>
      </dgm:t>
    </dgm:pt>
    <dgm:pt modelId="{483A14F0-E959-4F3B-8D4A-9D145CD934E0}" type="sibTrans" cxnId="{B7AF1D45-0BC1-4C7F-992D-D55E0E5267C4}">
      <dgm:prSet/>
      <dgm:spPr/>
      <dgm:t>
        <a:bodyPr/>
        <a:lstStyle/>
        <a:p>
          <a:endParaRPr lang="en-US"/>
        </a:p>
      </dgm:t>
    </dgm:pt>
    <dgm:pt modelId="{07D3E799-B36E-4DD4-9709-EA3A4FD8F050}" type="pres">
      <dgm:prSet presAssocID="{62074A6A-D0B9-4BC7-B403-F9CD62F7E9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5F18BB5-9472-44A4-ABD9-0D6B988A5E93}" type="pres">
      <dgm:prSet presAssocID="{4BFE4E81-E0E4-439D-9A49-5B43828A7F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FC212-5237-4973-92EE-4F6E38BD67E1}" type="pres">
      <dgm:prSet presAssocID="{6A91A3C8-8842-4641-B2C2-2D895990EAB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A99D103-C3B3-49A6-A5FF-563B6D4803C8}" type="pres">
      <dgm:prSet presAssocID="{6A91A3C8-8842-4641-B2C2-2D895990EAB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938FB6D-C76E-4E1B-81FD-2F10BC3BDC95}" type="pres">
      <dgm:prSet presAssocID="{70945506-21B3-4EBE-ACFF-E27077AD04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27E73-868E-4FB7-96BD-DDEEF6B269DD}" type="pres">
      <dgm:prSet presAssocID="{C1280514-9757-4326-B642-64290B00FA7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CAD49A9-E552-4BB0-84A5-23CB387D086F}" type="pres">
      <dgm:prSet presAssocID="{C1280514-9757-4326-B642-64290B00FA7E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0BE6EA5-656A-4CB2-A019-536C2851E21A}" type="pres">
      <dgm:prSet presAssocID="{38C85685-FAB9-4BB4-8818-47CDD6AAC85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C340E-5D11-4120-BC7C-C707E485A4FC}" type="pres">
      <dgm:prSet presAssocID="{483A14F0-E959-4F3B-8D4A-9D145CD934E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EF59067D-8629-4BDC-A7B1-5D4BBBEC33E3}" type="pres">
      <dgm:prSet presAssocID="{483A14F0-E959-4F3B-8D4A-9D145CD934E0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061694F-00E6-46B1-88B8-30DD20FFF090}" type="presOf" srcId="{70945506-21B3-4EBE-ACFF-E27077AD04A7}" destId="{E938FB6D-C76E-4E1B-81FD-2F10BC3BDC95}" srcOrd="0" destOrd="0" presId="urn:microsoft.com/office/officeart/2005/8/layout/cycle7"/>
    <dgm:cxn modelId="{3633469B-011C-4DBB-AFA7-6E29ABFA0527}" type="presOf" srcId="{483A14F0-E959-4F3B-8D4A-9D145CD934E0}" destId="{058C340E-5D11-4120-BC7C-C707E485A4FC}" srcOrd="0" destOrd="0" presId="urn:microsoft.com/office/officeart/2005/8/layout/cycle7"/>
    <dgm:cxn modelId="{6EC86D56-1091-4BBE-BF16-6E7661C84AFB}" type="presOf" srcId="{4BFE4E81-E0E4-439D-9A49-5B43828A7F49}" destId="{F5F18BB5-9472-44A4-ABD9-0D6B988A5E93}" srcOrd="0" destOrd="0" presId="urn:microsoft.com/office/officeart/2005/8/layout/cycle7"/>
    <dgm:cxn modelId="{33A9A5C6-FFBC-45D9-ADB1-0C279B7C62C1}" srcId="{62074A6A-D0B9-4BC7-B403-F9CD62F7E908}" destId="{4BFE4E81-E0E4-439D-9A49-5B43828A7F49}" srcOrd="0" destOrd="0" parTransId="{3ED40A88-5693-45D9-839D-0E30D2A895A6}" sibTransId="{6A91A3C8-8842-4641-B2C2-2D895990EAB5}"/>
    <dgm:cxn modelId="{FA785DFE-9811-45F4-B029-8525BC4B4806}" type="presOf" srcId="{62074A6A-D0B9-4BC7-B403-F9CD62F7E908}" destId="{07D3E799-B36E-4DD4-9709-EA3A4FD8F050}" srcOrd="0" destOrd="0" presId="urn:microsoft.com/office/officeart/2005/8/layout/cycle7"/>
    <dgm:cxn modelId="{7E482A58-400B-41EC-B451-809FE2A6F035}" type="presOf" srcId="{483A14F0-E959-4F3B-8D4A-9D145CD934E0}" destId="{EF59067D-8629-4BDC-A7B1-5D4BBBEC33E3}" srcOrd="1" destOrd="0" presId="urn:microsoft.com/office/officeart/2005/8/layout/cycle7"/>
    <dgm:cxn modelId="{425A7620-D6B0-4849-A4F7-98F3E8F9BD8B}" type="presOf" srcId="{6A91A3C8-8842-4641-B2C2-2D895990EAB5}" destId="{963FC212-5237-4973-92EE-4F6E38BD67E1}" srcOrd="0" destOrd="0" presId="urn:microsoft.com/office/officeart/2005/8/layout/cycle7"/>
    <dgm:cxn modelId="{B7AF1D45-0BC1-4C7F-992D-D55E0E5267C4}" srcId="{62074A6A-D0B9-4BC7-B403-F9CD62F7E908}" destId="{38C85685-FAB9-4BB4-8818-47CDD6AAC859}" srcOrd="2" destOrd="0" parTransId="{B91C36DC-24E6-4C6A-BEA1-1E473F6023B0}" sibTransId="{483A14F0-E959-4F3B-8D4A-9D145CD934E0}"/>
    <dgm:cxn modelId="{339DA789-A165-40B4-804A-45061CF87361}" type="presOf" srcId="{6A91A3C8-8842-4641-B2C2-2D895990EAB5}" destId="{DA99D103-C3B3-49A6-A5FF-563B6D4803C8}" srcOrd="1" destOrd="0" presId="urn:microsoft.com/office/officeart/2005/8/layout/cycle7"/>
    <dgm:cxn modelId="{DC21461F-780B-426C-B73A-ADB71484D248}" type="presOf" srcId="{C1280514-9757-4326-B642-64290B00FA7E}" destId="{F8527E73-868E-4FB7-96BD-DDEEF6B269DD}" srcOrd="0" destOrd="0" presId="urn:microsoft.com/office/officeart/2005/8/layout/cycle7"/>
    <dgm:cxn modelId="{A0E378A7-9C1F-4B92-B21B-701567101D21}" type="presOf" srcId="{C1280514-9757-4326-B642-64290B00FA7E}" destId="{8CAD49A9-E552-4BB0-84A5-23CB387D086F}" srcOrd="1" destOrd="0" presId="urn:microsoft.com/office/officeart/2005/8/layout/cycle7"/>
    <dgm:cxn modelId="{96AA5C01-A4FA-4E8A-BB79-9AA313E0E9C1}" type="presOf" srcId="{38C85685-FAB9-4BB4-8818-47CDD6AAC859}" destId="{00BE6EA5-656A-4CB2-A019-536C2851E21A}" srcOrd="0" destOrd="0" presId="urn:microsoft.com/office/officeart/2005/8/layout/cycle7"/>
    <dgm:cxn modelId="{36900370-AA07-4E66-BFAD-BE81F1CF6EA8}" srcId="{62074A6A-D0B9-4BC7-B403-F9CD62F7E908}" destId="{70945506-21B3-4EBE-ACFF-E27077AD04A7}" srcOrd="1" destOrd="0" parTransId="{00B860F9-9A85-4658-BF5B-CA1FA6EA2FD4}" sibTransId="{C1280514-9757-4326-B642-64290B00FA7E}"/>
    <dgm:cxn modelId="{B2D21CCC-5698-4D7F-8CD4-ADFE2BE88934}" type="presParOf" srcId="{07D3E799-B36E-4DD4-9709-EA3A4FD8F050}" destId="{F5F18BB5-9472-44A4-ABD9-0D6B988A5E93}" srcOrd="0" destOrd="0" presId="urn:microsoft.com/office/officeart/2005/8/layout/cycle7"/>
    <dgm:cxn modelId="{7665D67F-C770-466D-BDFD-F2C889D058D3}" type="presParOf" srcId="{07D3E799-B36E-4DD4-9709-EA3A4FD8F050}" destId="{963FC212-5237-4973-92EE-4F6E38BD67E1}" srcOrd="1" destOrd="0" presId="urn:microsoft.com/office/officeart/2005/8/layout/cycle7"/>
    <dgm:cxn modelId="{AEAFB91E-A6CD-4A94-9542-FE9CE6DBAC79}" type="presParOf" srcId="{963FC212-5237-4973-92EE-4F6E38BD67E1}" destId="{DA99D103-C3B3-49A6-A5FF-563B6D4803C8}" srcOrd="0" destOrd="0" presId="urn:microsoft.com/office/officeart/2005/8/layout/cycle7"/>
    <dgm:cxn modelId="{E66E0511-D988-48B9-ABDD-7EFD5EF0B804}" type="presParOf" srcId="{07D3E799-B36E-4DD4-9709-EA3A4FD8F050}" destId="{E938FB6D-C76E-4E1B-81FD-2F10BC3BDC95}" srcOrd="2" destOrd="0" presId="urn:microsoft.com/office/officeart/2005/8/layout/cycle7"/>
    <dgm:cxn modelId="{85DD8AA8-F762-467E-A92D-7B75CD79B688}" type="presParOf" srcId="{07D3E799-B36E-4DD4-9709-EA3A4FD8F050}" destId="{F8527E73-868E-4FB7-96BD-DDEEF6B269DD}" srcOrd="3" destOrd="0" presId="urn:microsoft.com/office/officeart/2005/8/layout/cycle7"/>
    <dgm:cxn modelId="{24F6AE5C-74DD-432A-AE2A-5820D3F576CE}" type="presParOf" srcId="{F8527E73-868E-4FB7-96BD-DDEEF6B269DD}" destId="{8CAD49A9-E552-4BB0-84A5-23CB387D086F}" srcOrd="0" destOrd="0" presId="urn:microsoft.com/office/officeart/2005/8/layout/cycle7"/>
    <dgm:cxn modelId="{C27CA3B9-56C4-4790-8D7F-3D3D1FECF201}" type="presParOf" srcId="{07D3E799-B36E-4DD4-9709-EA3A4FD8F050}" destId="{00BE6EA5-656A-4CB2-A019-536C2851E21A}" srcOrd="4" destOrd="0" presId="urn:microsoft.com/office/officeart/2005/8/layout/cycle7"/>
    <dgm:cxn modelId="{3C90361F-CBC0-43BB-B597-D3F070B66E67}" type="presParOf" srcId="{07D3E799-B36E-4DD4-9709-EA3A4FD8F050}" destId="{058C340E-5D11-4120-BC7C-C707E485A4FC}" srcOrd="5" destOrd="0" presId="urn:microsoft.com/office/officeart/2005/8/layout/cycle7"/>
    <dgm:cxn modelId="{E8F506CC-107B-40A4-92C6-1A0C9DB1BB23}" type="presParOf" srcId="{058C340E-5D11-4120-BC7C-C707E485A4FC}" destId="{EF59067D-8629-4BDC-A7B1-5D4BBBEC33E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18BB5-9472-44A4-ABD9-0D6B988A5E93}">
      <dsp:nvSpPr>
        <dsp:cNvPr id="0" name=""/>
        <dsp:cNvSpPr/>
      </dsp:nvSpPr>
      <dsp:spPr>
        <a:xfrm>
          <a:off x="2943448" y="1529"/>
          <a:ext cx="2342703" cy="1171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Citizens (Job seekers)</a:t>
          </a:r>
          <a:endParaRPr lang="en-US" sz="3000" kern="1200" dirty="0"/>
        </a:p>
      </dsp:txBody>
      <dsp:txXfrm>
        <a:off x="2977756" y="35837"/>
        <a:ext cx="2274087" cy="1102735"/>
      </dsp:txXfrm>
    </dsp:sp>
    <dsp:sp modelId="{963FC212-5237-4973-92EE-4F6E38BD67E1}">
      <dsp:nvSpPr>
        <dsp:cNvPr id="0" name=""/>
        <dsp:cNvSpPr/>
      </dsp:nvSpPr>
      <dsp:spPr>
        <a:xfrm rot="3600000">
          <a:off x="447137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4594367" y="2139989"/>
        <a:ext cx="975885" cy="245983"/>
      </dsp:txXfrm>
    </dsp:sp>
    <dsp:sp modelId="{E938FB6D-C76E-4E1B-81FD-2F10BC3BDC95}">
      <dsp:nvSpPr>
        <dsp:cNvPr id="0" name=""/>
        <dsp:cNvSpPr/>
      </dsp:nvSpPr>
      <dsp:spPr>
        <a:xfrm>
          <a:off x="487846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Business (Employers)</a:t>
          </a:r>
          <a:endParaRPr lang="en-US" sz="3000" kern="1200" dirty="0"/>
        </a:p>
      </dsp:txBody>
      <dsp:txXfrm>
        <a:off x="4912776" y="3387390"/>
        <a:ext cx="2274087" cy="1102735"/>
      </dsp:txXfrm>
    </dsp:sp>
    <dsp:sp modelId="{F8527E73-868E-4FB7-96BD-DDEEF6B269DD}">
      <dsp:nvSpPr>
        <dsp:cNvPr id="0" name=""/>
        <dsp:cNvSpPr/>
      </dsp:nvSpPr>
      <dsp:spPr>
        <a:xfrm rot="10800000">
          <a:off x="3503865" y="3733771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3626857" y="3815766"/>
        <a:ext cx="975885" cy="245983"/>
      </dsp:txXfrm>
    </dsp:sp>
    <dsp:sp modelId="{00BE6EA5-656A-4CB2-A019-536C2851E21A}">
      <dsp:nvSpPr>
        <dsp:cNvPr id="0" name=""/>
        <dsp:cNvSpPr/>
      </dsp:nvSpPr>
      <dsp:spPr>
        <a:xfrm>
          <a:off x="1008428" y="3353082"/>
          <a:ext cx="2342703" cy="11713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Public sector (Providers)</a:t>
          </a:r>
          <a:endParaRPr lang="en-US" sz="3000" kern="1200" dirty="0"/>
        </a:p>
      </dsp:txBody>
      <dsp:txXfrm>
        <a:off x="1042736" y="3387390"/>
        <a:ext cx="2274087" cy="1102735"/>
      </dsp:txXfrm>
    </dsp:sp>
    <dsp:sp modelId="{058C340E-5D11-4120-BC7C-C707E485A4FC}">
      <dsp:nvSpPr>
        <dsp:cNvPr id="0" name=""/>
        <dsp:cNvSpPr/>
      </dsp:nvSpPr>
      <dsp:spPr>
        <a:xfrm rot="18000000">
          <a:off x="2536355" y="2057994"/>
          <a:ext cx="1221869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659347" y="2139989"/>
        <a:ext cx="975885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B3B61-1747-40E6-8FA5-CC83E6840B4A}" type="datetimeFigureOut">
              <a:rPr lang="en-GB" smtClean="0"/>
              <a:pPr/>
              <a:t>25/11/2014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A7D92-1548-43B8-82DE-4C02451D78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269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C9904-C02B-1E48-984F-660CE9C812A5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D3D2B-8A5E-B743-B5A4-9305242EA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6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45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7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Perceptions</a:t>
            </a:r>
            <a:r>
              <a:rPr lang="en-GB" sz="3200" dirty="0" smtClean="0"/>
              <a:t> about how the system works now and how it could work better, based on personal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Case study examples</a:t>
            </a:r>
            <a:r>
              <a:rPr lang="en-GB" sz="3200" dirty="0" smtClean="0"/>
              <a:t> of projects and initiatives which describe the difference local cooperative working can make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/>
              <a:t>Quantified evidence, </a:t>
            </a:r>
            <a:r>
              <a:rPr lang="en-US" sz="3200" dirty="0" smtClean="0"/>
              <a:t>data, evaluations </a:t>
            </a:r>
            <a:r>
              <a:rPr lang="en-GB" sz="3200" dirty="0" smtClean="0"/>
              <a:t>or reports which help demonstrate the value of cooperative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92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Perceptions</a:t>
            </a:r>
            <a:r>
              <a:rPr lang="en-GB" sz="3200" dirty="0" smtClean="0"/>
              <a:t> about how the system works now and how it could work better, based on personal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Case study examples</a:t>
            </a:r>
            <a:r>
              <a:rPr lang="en-GB" sz="3200" dirty="0" smtClean="0"/>
              <a:t> of projects and initiatives which describe the difference local cooperative working can make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/>
              <a:t>Quantified evidence, </a:t>
            </a:r>
            <a:r>
              <a:rPr lang="en-US" sz="3200" dirty="0" smtClean="0"/>
              <a:t>data, evaluations </a:t>
            </a:r>
            <a:r>
              <a:rPr lang="en-GB" sz="3200" dirty="0" smtClean="0"/>
              <a:t>or reports which help demonstrate the value of cooperative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50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Perceptions</a:t>
            </a:r>
            <a:r>
              <a:rPr lang="en-GB" sz="3200" dirty="0" smtClean="0"/>
              <a:t> about how the system works now and how it could work better, based on personal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3200" b="1" dirty="0" smtClean="0"/>
              <a:t>Case study examples</a:t>
            </a:r>
            <a:r>
              <a:rPr lang="en-GB" sz="3200" dirty="0" smtClean="0"/>
              <a:t> of projects and initiatives which describe the difference local cooperative working can make</a:t>
            </a:r>
            <a:endParaRPr lang="en-US" sz="32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smtClean="0"/>
              <a:t>Quantified evidence, </a:t>
            </a:r>
            <a:r>
              <a:rPr lang="en-US" sz="3200" dirty="0" smtClean="0"/>
              <a:t>data, evaluations </a:t>
            </a:r>
            <a:r>
              <a:rPr lang="en-GB" sz="3200" dirty="0" smtClean="0"/>
              <a:t>or reports which help demonstrate the value of cooperative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28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System is most complicated at the lower skilled/paid end of the labour market.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Things are simpler at the top!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7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Copies</a:t>
            </a:r>
            <a:r>
              <a:rPr lang="en-GB" baseline="0" dirty="0" smtClean="0"/>
              <a:t> of the task, </a:t>
            </a:r>
            <a:r>
              <a:rPr lang="en-GB" baseline="0" dirty="0" smtClean="0"/>
              <a:t>feedback and </a:t>
            </a:r>
            <a:r>
              <a:rPr lang="en-GB" dirty="0" smtClean="0"/>
              <a:t>3 slides</a:t>
            </a:r>
            <a:r>
              <a:rPr lang="en-GB" baseline="0" dirty="0" smtClean="0"/>
              <a:t> headed “examples of cooperative principles in practice” to be on each table for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7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Copies of task questions and guidance on each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91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EG. Who is responsible for developing (the right)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76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Social Partnership can be defined as a tri or multi-partite arrangement involving employers, </a:t>
            </a:r>
          </a:p>
          <a:p>
            <a:r>
              <a:rPr lang="en-GB" dirty="0" smtClean="0"/>
              <a:t>trade unions, public authorities (the state and/or local/regional authorities) and/or others </a:t>
            </a:r>
          </a:p>
          <a:p>
            <a:r>
              <a:rPr lang="en-GB" dirty="0" smtClean="0"/>
              <a:t>(e.g. voluntary sector). Social partnership is usually concerned with areas of economic and </a:t>
            </a:r>
          </a:p>
          <a:p>
            <a:r>
              <a:rPr lang="en-GB" dirty="0" smtClean="0"/>
              <a:t>social policy and might be based on a binding agreement or declaration of intent. (The </a:t>
            </a:r>
          </a:p>
          <a:p>
            <a:r>
              <a:rPr lang="en-GB" dirty="0" smtClean="0"/>
              <a:t>Copenhagen Centre for Partnership Studies, 2002).</a:t>
            </a:r>
          </a:p>
          <a:p>
            <a:endParaRPr lang="en-GB" dirty="0" smtClean="0"/>
          </a:p>
          <a:p>
            <a:r>
              <a:rPr lang="en-GB" dirty="0" smtClean="0"/>
              <a:t>'Social partnership' in Germany is shorthand for the consensual system of labour capital </a:t>
            </a:r>
          </a:p>
          <a:p>
            <a:r>
              <a:rPr lang="en-GB" dirty="0" smtClean="0"/>
              <a:t>relations which developed in the 1950s. The economic success and low incidence of </a:t>
            </a:r>
          </a:p>
          <a:p>
            <a:r>
              <a:rPr lang="en-GB" dirty="0" smtClean="0"/>
              <a:t>industrial conflict that have until recently characterised post-war Germany are commonly </a:t>
            </a:r>
          </a:p>
          <a:p>
            <a:r>
              <a:rPr lang="en-GB" dirty="0" smtClean="0"/>
              <a:t>attributed to Social Partnership.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D3D2B-8A5E-B743-B5A4-9305242EA8C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5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18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413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3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8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9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798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1479A-C602-7B4D-A43D-CDD856917A39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22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1479A-C602-7B4D-A43D-CDD856917A39}" type="datetimeFigureOut">
              <a:rPr lang="en-US" smtClean="0"/>
              <a:pPr/>
              <a:t>11/25/2014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8416-3810-4A46-906D-1F24F478BA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" y="5984111"/>
            <a:ext cx="3236089" cy="81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891134" y="5845141"/>
            <a:ext cx="3062366" cy="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opinnovation.co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/>
              <a:t>CCIN Policy Commission 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5400" dirty="0" smtClean="0"/>
              <a:t>on </a:t>
            </a:r>
            <a:r>
              <a:rPr lang="en-GB" sz="5400" dirty="0"/>
              <a:t>Community Resilience, Jobs and Growth</a:t>
            </a: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Sandwell Evidence </a:t>
            </a:r>
            <a:r>
              <a:rPr lang="en-GB" dirty="0" smtClean="0"/>
              <a:t>Session</a:t>
            </a:r>
          </a:p>
          <a:p>
            <a:r>
              <a:rPr lang="en-GB" dirty="0" smtClean="0"/>
              <a:t>27 </a:t>
            </a:r>
            <a:r>
              <a:rPr lang="en-GB" dirty="0" smtClean="0"/>
              <a:t>November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1250" y="1797050"/>
            <a:ext cx="6900499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863" y="553075"/>
            <a:ext cx="7509272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Quantified evidence – data and reports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Final Report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686800" cy="4699000"/>
          </a:xfrm>
        </p:spPr>
        <p:txBody>
          <a:bodyPr>
            <a:normAutofit/>
          </a:bodyPr>
          <a:lstStyle/>
          <a:p>
            <a:r>
              <a:rPr lang="en-GB" sz="4400" dirty="0" smtClean="0"/>
              <a:t>The case for a local cooperative approach</a:t>
            </a:r>
          </a:p>
          <a:p>
            <a:r>
              <a:rPr lang="en-GB" sz="4400" dirty="0" smtClean="0"/>
              <a:t>Design principles for a better system </a:t>
            </a:r>
          </a:p>
          <a:p>
            <a:r>
              <a:rPr lang="en-GB" sz="4400" dirty="0" smtClean="0"/>
              <a:t>Recommendations for national and regional policy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0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W</a:t>
            </a:r>
            <a:r>
              <a:rPr lang="en-GB" sz="4800" dirty="0" smtClean="0"/>
              <a:t>hat do we know already?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65102"/>
            <a:ext cx="8521700" cy="1143000"/>
          </a:xfrm>
        </p:spPr>
        <p:txBody>
          <a:bodyPr>
            <a:norm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system is complicated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299" y="1308102"/>
            <a:ext cx="7340601" cy="4747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7800" y="6375400"/>
            <a:ext cx="200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NESTA,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7534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Public money not used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5367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5400" dirty="0" smtClean="0"/>
              <a:t>“We </a:t>
            </a:r>
            <a:r>
              <a:rPr lang="en-GB" sz="5400" dirty="0"/>
              <a:t>spend £5 billion per year and yet the system is not working effectively in connecting individuals to </a:t>
            </a:r>
            <a:r>
              <a:rPr lang="en-GB" sz="5400" dirty="0" smtClean="0"/>
              <a:t>work” </a:t>
            </a:r>
            <a:r>
              <a:rPr lang="en-GB" sz="2800" dirty="0" smtClean="0"/>
              <a:t>(NESTA, 2012)</a:t>
            </a:r>
          </a:p>
        </p:txBody>
      </p:sp>
    </p:spTree>
    <p:extLst>
      <p:ext uri="{BB962C8B-B14F-4D97-AF65-F5344CB8AC3E}">
        <p14:creationId xmlns:p14="http://schemas.microsoft.com/office/powerpoint/2010/main" val="381703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Collaboration with employers is weak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98538"/>
            <a:ext cx="88265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 smtClean="0"/>
              <a:t>“We need a </a:t>
            </a:r>
            <a:r>
              <a:rPr lang="en-GB" sz="4800" dirty="0"/>
              <a:t>step-change in the way public services – such as schools, colleges, and employment and training providers – collectively respond to the needs of employers across a </a:t>
            </a:r>
            <a:r>
              <a:rPr lang="en-GB" sz="4800" dirty="0" smtClean="0"/>
              <a:t>place” </a:t>
            </a:r>
            <a:r>
              <a:rPr lang="en-GB" sz="2400" dirty="0" smtClean="0"/>
              <a:t>(LGA, 2013)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0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7700" y="3485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* </a:t>
            </a:r>
            <a:r>
              <a:rPr lang="en-GB" sz="5300" dirty="0" smtClean="0"/>
              <a:t>By “the system” we mean </a:t>
            </a:r>
            <a:r>
              <a:rPr lang="en-GB" sz="5300" i="1" dirty="0" smtClean="0"/>
              <a:t>organisations that engage </a:t>
            </a:r>
            <a:r>
              <a:rPr lang="en-GB" sz="5300" i="1" dirty="0"/>
              <a:t>in bringing non-working adults into </a:t>
            </a:r>
            <a:r>
              <a:rPr lang="en-GB" sz="5300" i="1" dirty="0" smtClean="0"/>
              <a:t>work</a:t>
            </a:r>
            <a:r>
              <a:rPr lang="en-GB" sz="5300" dirty="0" smtClean="0"/>
              <a:t>.</a:t>
            </a:r>
            <a:r>
              <a:rPr lang="en-GB" sz="5300" dirty="0" smtClean="0"/>
              <a:t/>
            </a:r>
            <a:br>
              <a:rPr lang="en-GB" sz="5300" dirty="0" smtClean="0"/>
            </a:br>
            <a:r>
              <a:rPr lang="en-GB" i="1" dirty="0"/>
              <a:t/>
            </a:r>
            <a:br>
              <a:rPr lang="en-GB" i="1" dirty="0"/>
            </a:br>
            <a:endParaRPr lang="en-US" sz="2700" b="0" dirty="0"/>
          </a:p>
        </p:txBody>
      </p:sp>
      <p:sp>
        <p:nvSpPr>
          <p:cNvPr id="3" name="Rectangle 2"/>
          <p:cNvSpPr/>
          <p:nvPr/>
        </p:nvSpPr>
        <p:spPr>
          <a:xfrm>
            <a:off x="415636" y="198053"/>
            <a:ext cx="8077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 smtClean="0">
                <a:solidFill>
                  <a:prstClr val="black"/>
                </a:solidFill>
                <a:ea typeface="+mj-ea"/>
                <a:cs typeface="+mj-cs"/>
              </a:rPr>
              <a:t>What system?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0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GB" b="1" dirty="0" smtClean="0"/>
              <a:t>TASK</a:t>
            </a:r>
            <a:r>
              <a:rPr lang="en-GB" dirty="0" smtClean="0"/>
              <a:t>  On your </a:t>
            </a:r>
            <a:r>
              <a:rPr lang="en-GB" dirty="0" smtClean="0"/>
              <a:t>tables – 7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4525963"/>
          </a:xfrm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2500"/>
          </a:bodyPr>
          <a:lstStyle/>
          <a:p>
            <a:r>
              <a:rPr lang="en-GB" sz="4400" dirty="0" smtClean="0"/>
              <a:t>Introduce yourselves</a:t>
            </a:r>
          </a:p>
          <a:p>
            <a:r>
              <a:rPr lang="en-GB" sz="4400" dirty="0" smtClean="0"/>
              <a:t>Suggest one issue or barrier in the current system</a:t>
            </a:r>
          </a:p>
          <a:p>
            <a:r>
              <a:rPr lang="en-GB" sz="4400" dirty="0" smtClean="0"/>
              <a:t>Suggest one thing that is working well</a:t>
            </a:r>
          </a:p>
          <a:p>
            <a:r>
              <a:rPr lang="en-GB" sz="4400" dirty="0" smtClean="0"/>
              <a:t>Try to come up with different ones!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7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two flipcharts about the current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ln w="381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en-GB" dirty="0" smtClean="0"/>
              <a:t> Blockers and barriers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ln w="38100">
            <a:solidFill>
              <a:srgbClr val="FF3399"/>
            </a:solidFill>
          </a:ln>
        </p:spPr>
        <p:txBody>
          <a:bodyPr/>
          <a:lstStyle/>
          <a:p>
            <a:r>
              <a:rPr lang="en-GB" dirty="0" smtClean="0"/>
              <a:t>Things we want to keep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4216400" y="3860800"/>
            <a:ext cx="3568700" cy="2265363"/>
          </a:xfrm>
          <a:prstGeom prst="cloud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75200" y="4165600"/>
            <a:ext cx="274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Keep adding to these throughout the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605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5400" dirty="0" smtClean="0"/>
              <a:t>What is a co-operative approach?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aims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Share evidence of cooperative </a:t>
            </a:r>
            <a:r>
              <a:rPr lang="en-GB" sz="4000" dirty="0" smtClean="0"/>
              <a:t>practice and the </a:t>
            </a:r>
            <a:r>
              <a:rPr lang="en-GB" sz="4000" dirty="0" smtClean="0"/>
              <a:t>difference cooperation makes</a:t>
            </a:r>
          </a:p>
          <a:p>
            <a:r>
              <a:rPr lang="en-GB" sz="4000" dirty="0" smtClean="0"/>
              <a:t>Develop ideas for a better </a:t>
            </a:r>
            <a:r>
              <a:rPr lang="en-GB" sz="4000" dirty="0" smtClean="0"/>
              <a:t>system – a cooperative “offer”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49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400" y="113761"/>
            <a:ext cx="8229600" cy="417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340" t="22117" r="6672" b="10485"/>
          <a:stretch/>
        </p:blipFill>
        <p:spPr>
          <a:xfrm>
            <a:off x="959337" y="1943100"/>
            <a:ext cx="6683412" cy="3975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26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78098"/>
          </a:xfrm>
        </p:spPr>
        <p:txBody>
          <a:bodyPr>
            <a:noAutofit/>
          </a:bodyPr>
          <a:lstStyle/>
          <a:p>
            <a:r>
              <a:rPr lang="en-GB" sz="5400" dirty="0" smtClean="0"/>
              <a:t>A Cooperative Place is</a:t>
            </a:r>
            <a:endParaRPr lang="en-GB" sz="5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Fair</a:t>
            </a:r>
            <a:r>
              <a:rPr lang="en-GB" dirty="0" smtClean="0"/>
              <a:t> – we tackle deprivation and ensure opportunities for all. </a:t>
            </a:r>
          </a:p>
          <a:p>
            <a:r>
              <a:rPr lang="en-GB" b="1" dirty="0" smtClean="0"/>
              <a:t>Responsible</a:t>
            </a:r>
            <a:r>
              <a:rPr lang="en-GB" dirty="0" smtClean="0"/>
              <a:t> – we promote self reliance and mutual aid so everyone does their bit.</a:t>
            </a:r>
            <a:endParaRPr lang="en-GB" i="1" dirty="0" smtClean="0"/>
          </a:p>
          <a:p>
            <a:r>
              <a:rPr lang="en-GB" b="1" dirty="0" smtClean="0"/>
              <a:t>Collaborative</a:t>
            </a:r>
            <a:r>
              <a:rPr lang="en-GB" dirty="0" smtClean="0"/>
              <a:t> – we develop honest relationships, building on the strengths in our community to achieve shared outcomes.</a:t>
            </a:r>
          </a:p>
          <a:p>
            <a:r>
              <a:rPr lang="en-GB" b="1" dirty="0" smtClean="0"/>
              <a:t>Democratic </a:t>
            </a:r>
            <a:r>
              <a:rPr lang="en-GB" i="1" dirty="0" smtClean="0"/>
              <a:t>– </a:t>
            </a:r>
            <a:r>
              <a:rPr lang="en-GB" dirty="0" smtClean="0"/>
              <a:t>we grow involvement and earn the right to lead by building trust. </a:t>
            </a:r>
            <a:r>
              <a:rPr lang="en-GB" dirty="0"/>
              <a:t>W</a:t>
            </a:r>
            <a:r>
              <a:rPr lang="en-GB" dirty="0" smtClean="0"/>
              <a:t>e make listening to our community part of everyone’s day job so every citizen feels they can have an influence. We share information and power so people can take control.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5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886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Council </a:t>
            </a:r>
            <a:r>
              <a:rPr lang="en-GB" sz="2800" dirty="0" smtClean="0"/>
              <a:t>      </a:t>
            </a:r>
            <a:r>
              <a:rPr lang="en-GB" sz="1600" dirty="0" smtClean="0"/>
              <a:t>so what?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491880" y="188640"/>
            <a:ext cx="2484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Place</a:t>
            </a:r>
            <a:r>
              <a:rPr lang="en-GB" sz="2800" dirty="0" smtClean="0"/>
              <a:t>         </a:t>
            </a:r>
            <a:r>
              <a:rPr lang="en-GB" sz="1600" dirty="0" smtClean="0"/>
              <a:t>so what?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206937" y="188640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..difference for </a:t>
            </a:r>
            <a:r>
              <a:rPr lang="en-GB" sz="2800" b="1" dirty="0" smtClean="0"/>
              <a:t>People  </a:t>
            </a:r>
            <a:endParaRPr lang="en-GB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43808" y="457038"/>
            <a:ext cx="0" cy="576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457038"/>
            <a:ext cx="72008" cy="5760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3528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How do we need to work differently?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630932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impact will it make?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755576" y="6142184"/>
            <a:ext cx="5524795" cy="276999"/>
            <a:chOff x="775397" y="590276"/>
            <a:chExt cx="5524795" cy="276999"/>
          </a:xfrm>
        </p:grpSpPr>
        <p:sp>
          <p:nvSpPr>
            <p:cNvPr id="13" name="Right Arrow 12"/>
            <p:cNvSpPr/>
            <p:nvPr/>
          </p:nvSpPr>
          <p:spPr>
            <a:xfrm>
              <a:off x="2339752" y="630850"/>
              <a:ext cx="1080120" cy="14401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220072" y="630850"/>
              <a:ext cx="1080120" cy="144016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5397" y="590276"/>
              <a:ext cx="1564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THEORY OF CHANGE</a:t>
              </a:r>
              <a:endParaRPr lang="en-GB" sz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512" y="711860"/>
            <a:ext cx="2592288" cy="923330"/>
          </a:xfrm>
          <a:prstGeom prst="rect">
            <a:avLst/>
          </a:prstGeom>
          <a:solidFill>
            <a:srgbClr val="D0F4D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Leading cooperation to promote social and economic wellbeing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1627600"/>
            <a:ext cx="2592288" cy="923330"/>
          </a:xfrm>
          <a:prstGeom prst="rect">
            <a:avLst/>
          </a:prstGeom>
          <a:solidFill>
            <a:srgbClr val="CDF3F2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Building on strengths and assets (not deficits or needs)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2550930"/>
            <a:ext cx="2592288" cy="923330"/>
          </a:xfrm>
          <a:prstGeom prst="rect">
            <a:avLst/>
          </a:prstGeom>
          <a:solidFill>
            <a:srgbClr val="EBEB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Connecting – creating space and  conversations for change to happen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75823" y="3474260"/>
            <a:ext cx="2592288" cy="646331"/>
          </a:xfrm>
          <a:prstGeom prst="rect">
            <a:avLst/>
          </a:prstGeom>
          <a:solidFill>
            <a:srgbClr val="CDE6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Involving stakeholders in every decision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83201" y="4120591"/>
            <a:ext cx="2588599" cy="923330"/>
          </a:xfrm>
          <a:prstGeom prst="rect">
            <a:avLst/>
          </a:prstGeom>
          <a:solidFill>
            <a:srgbClr val="DCFFB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Building trust by being honest, open and transparent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83201" y="5043921"/>
            <a:ext cx="2584910" cy="923330"/>
          </a:xfrm>
          <a:prstGeom prst="rect">
            <a:avLst/>
          </a:prstGeom>
          <a:solidFill>
            <a:srgbClr val="F0E1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Sharing power and responsibility, including changing the Constitution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899404" y="711860"/>
            <a:ext cx="2952328" cy="646331"/>
          </a:xfrm>
          <a:prstGeom prst="rect">
            <a:avLst/>
          </a:prstGeom>
          <a:solidFill>
            <a:srgbClr val="FFDE75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Good growth – an economy that benefits all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899404" y="1337254"/>
            <a:ext cx="295232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Productivity - enterprise, innovation and networks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2899404" y="1983585"/>
            <a:ext cx="2952328" cy="646331"/>
          </a:xfrm>
          <a:prstGeom prst="rect">
            <a:avLst/>
          </a:prstGeom>
          <a:solidFill>
            <a:srgbClr val="FFD28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Responsibility – everyone doing their bit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924200" y="2626991"/>
            <a:ext cx="2927532" cy="923330"/>
          </a:xfrm>
          <a:prstGeom prst="rect">
            <a:avLst/>
          </a:prstGeom>
          <a:solidFill>
            <a:srgbClr val="EBEB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Connectivity –  despite austerity, working with others to make a difference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924200" y="3550321"/>
            <a:ext cx="2927532" cy="923330"/>
          </a:xfrm>
          <a:prstGeom prst="rect">
            <a:avLst/>
          </a:prstGeom>
          <a:solidFill>
            <a:srgbClr val="F5CBB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Democracy –  everyone has a say in what happens and  future of this place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924200" y="4483922"/>
            <a:ext cx="2927532" cy="646331"/>
          </a:xfrm>
          <a:prstGeom prst="rect">
            <a:avLst/>
          </a:prstGeom>
          <a:solidFill>
            <a:srgbClr val="FFE05B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Shared priorities between all key players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924200" y="5300517"/>
            <a:ext cx="2927532" cy="646331"/>
          </a:xfrm>
          <a:prstGeom prst="rect">
            <a:avLst/>
          </a:prstGeom>
          <a:solidFill>
            <a:srgbClr val="EBD8C3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New forms of Shareholder Governance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012160" y="711860"/>
            <a:ext cx="2952328" cy="646331"/>
          </a:xfrm>
          <a:prstGeom prst="rect">
            <a:avLst/>
          </a:prstGeom>
          <a:solidFill>
            <a:srgbClr val="A9F89E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thriving place where people want to live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008088" y="1454124"/>
            <a:ext cx="2952328" cy="646331"/>
          </a:xfrm>
          <a:prstGeom prst="rect">
            <a:avLst/>
          </a:prstGeom>
          <a:solidFill>
            <a:srgbClr val="F7E88D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People are resilient, confident and skilled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018266" y="2181598"/>
            <a:ext cx="2952328" cy="646331"/>
          </a:xfrm>
          <a:prstGeom prst="rect">
            <a:avLst/>
          </a:prstGeom>
          <a:solidFill>
            <a:srgbClr val="FFC78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There is choice and opportunity for all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044728" y="2903990"/>
            <a:ext cx="2952328" cy="646331"/>
          </a:xfrm>
          <a:prstGeom prst="rect">
            <a:avLst/>
          </a:prstGeom>
          <a:solidFill>
            <a:srgbClr val="B3FFFF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</a:t>
            </a:r>
            <a:r>
              <a:rPr lang="en-GB" dirty="0" smtClean="0"/>
              <a:t>ower, responsibility and benefits are shared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064473" y="5009208"/>
            <a:ext cx="2942812" cy="923330"/>
          </a:xfrm>
          <a:prstGeom prst="rect">
            <a:avLst/>
          </a:prstGeom>
          <a:solidFill>
            <a:srgbClr val="E0C1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Community Dividend – put something in, get something out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044728" y="3612759"/>
            <a:ext cx="2925866" cy="369332"/>
          </a:xfrm>
          <a:prstGeom prst="rect">
            <a:avLst/>
          </a:prstGeom>
          <a:solidFill>
            <a:srgbClr val="FFFF89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People make a contribution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6072920" y="4087050"/>
            <a:ext cx="2895943" cy="646331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People trust each other and local institutions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en-GB" dirty="0" smtClean="0"/>
              <a:t>ooperative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683648"/>
              </p:ext>
            </p:extLst>
          </p:nvPr>
        </p:nvGraphicFramePr>
        <p:xfrm>
          <a:off x="105064" y="1193800"/>
          <a:ext cx="878840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400"/>
              </a:tblGrid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Social partnership </a:t>
                      </a:r>
                      <a:r>
                        <a:rPr kumimoji="0" lang="en-GB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between public, commercial and community sectors, based on shared responsibility and mutual benefit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E2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Co-production</a:t>
                      </a:r>
                      <a:r>
                        <a:rPr kumimoji="0" lang="en-GB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: citizens are partners in designing, commissioning and delivering services</a:t>
                      </a: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57D3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Maximise social value </a:t>
                      </a:r>
                      <a:r>
                        <a:rPr kumimoji="0" lang="en-GB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en-GB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building on the value inherent in local assets and local networks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FF93C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320800"/>
            <a:ext cx="8369300" cy="825500"/>
          </a:xfrm>
          <a:prstGeom prst="rect">
            <a:avLst/>
          </a:prstGeom>
          <a:solidFill>
            <a:srgbClr val="FFE28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5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 of cooperative principles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38262"/>
            <a:ext cx="8978900" cy="48053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u="sng" dirty="0"/>
              <a:t>Social </a:t>
            </a:r>
            <a:r>
              <a:rPr lang="en-GB" b="1" u="sng" dirty="0" smtClean="0"/>
              <a:t>partnership </a:t>
            </a:r>
            <a:r>
              <a:rPr lang="en-GB" u="sng" dirty="0" smtClean="0"/>
              <a:t>–  organisations shared resources, management, accountability</a:t>
            </a:r>
          </a:p>
          <a:p>
            <a:pPr marL="0" indent="0">
              <a:buNone/>
            </a:pPr>
            <a:r>
              <a:rPr lang="en-GB" b="1" dirty="0" smtClean="0"/>
              <a:t>Collaboration </a:t>
            </a:r>
            <a:r>
              <a:rPr lang="en-GB" dirty="0" smtClean="0"/>
              <a:t>to developing understanding </a:t>
            </a:r>
            <a:r>
              <a:rPr lang="en-GB" dirty="0" err="1" smtClean="0"/>
              <a:t>eg</a:t>
            </a:r>
            <a:r>
              <a:rPr lang="en-GB" dirty="0" smtClean="0"/>
              <a:t> Fairness </a:t>
            </a:r>
            <a:r>
              <a:rPr lang="en-GB" dirty="0"/>
              <a:t>Commission; </a:t>
            </a:r>
            <a:r>
              <a:rPr lang="en-GB" dirty="0" smtClean="0"/>
              <a:t>sharing evidence of skills shortages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J</a:t>
            </a:r>
            <a:r>
              <a:rPr lang="en-GB" b="1" dirty="0" smtClean="0"/>
              <a:t>oint </a:t>
            </a:r>
            <a:r>
              <a:rPr lang="en-GB" b="1" dirty="0"/>
              <a:t>investment </a:t>
            </a:r>
            <a:r>
              <a:rPr lang="en-GB" dirty="0"/>
              <a:t>by organisations from </a:t>
            </a:r>
            <a:r>
              <a:rPr lang="en-GB" dirty="0" smtClean="0"/>
              <a:t>different </a:t>
            </a:r>
            <a:r>
              <a:rPr lang="en-GB" dirty="0"/>
              <a:t>sectors </a:t>
            </a:r>
          </a:p>
          <a:p>
            <a:pPr marL="0" indent="0">
              <a:buNone/>
            </a:pPr>
            <a:r>
              <a:rPr lang="en-GB" b="1" dirty="0" smtClean="0"/>
              <a:t>Joint </a:t>
            </a:r>
            <a:r>
              <a:rPr lang="en-GB" b="1" dirty="0"/>
              <a:t>m</a:t>
            </a:r>
            <a:r>
              <a:rPr lang="en-GB" b="1" dirty="0" smtClean="0"/>
              <a:t>anagement </a:t>
            </a:r>
            <a:r>
              <a:rPr lang="en-GB" dirty="0" smtClean="0"/>
              <a:t>(and accountability) by </a:t>
            </a:r>
            <a:r>
              <a:rPr lang="en-GB" dirty="0"/>
              <a:t>two or </a:t>
            </a:r>
            <a:r>
              <a:rPr lang="en-GB" dirty="0" smtClean="0"/>
              <a:t>more </a:t>
            </a:r>
            <a:r>
              <a:rPr lang="en-GB" dirty="0"/>
              <a:t>partner organisations.</a:t>
            </a:r>
          </a:p>
          <a:p>
            <a:pPr marL="0" indent="0">
              <a:buNone/>
            </a:pPr>
            <a:r>
              <a:rPr lang="en-GB" b="1" dirty="0" smtClean="0"/>
              <a:t>Cooperative management </a:t>
            </a:r>
            <a:r>
              <a:rPr lang="en-GB" dirty="0" smtClean="0"/>
              <a:t>- accountability sits with a </a:t>
            </a:r>
            <a:r>
              <a:rPr lang="en-GB" dirty="0"/>
              <a:t>co-operative (i.e. owned by its staff and/or members), mutual or social enterprise so as </a:t>
            </a:r>
            <a:r>
              <a:rPr lang="en-GB" dirty="0" smtClean="0"/>
              <a:t>to generate </a:t>
            </a:r>
            <a:r>
              <a:rPr lang="en-GB" dirty="0"/>
              <a:t>social returns alongside financial </a:t>
            </a:r>
            <a:r>
              <a:rPr lang="en-GB" dirty="0" smtClean="0"/>
              <a:t>returns (</a:t>
            </a:r>
            <a:r>
              <a:rPr lang="en-GB" dirty="0" smtClean="0">
                <a:solidFill>
                  <a:srgbClr val="CC0099"/>
                </a:solidFill>
              </a:rPr>
              <a:t>e.g. Knowsley Youth Mutual).</a:t>
            </a:r>
            <a:endParaRPr lang="en-US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Rule of thumb – is there collaboration?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02246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4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50938"/>
            <a:ext cx="8686800" cy="1033462"/>
          </a:xfrm>
          <a:prstGeom prst="rect">
            <a:avLst/>
          </a:prstGeom>
          <a:solidFill>
            <a:srgbClr val="57D3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 of cooperative principles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150938"/>
            <a:ext cx="8978900" cy="4805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b="1" u="sng" dirty="0" smtClean="0"/>
              <a:t>Co production</a:t>
            </a:r>
            <a:r>
              <a:rPr lang="en-GB" sz="3000" u="sng" dirty="0" smtClean="0"/>
              <a:t> - professionals </a:t>
            </a:r>
            <a:r>
              <a:rPr lang="en-GB" sz="3000" u="sng" dirty="0"/>
              <a:t>and citizens share power to design, plan and deliver </a:t>
            </a:r>
            <a:r>
              <a:rPr lang="en-GB" sz="3000" u="sng" dirty="0" smtClean="0"/>
              <a:t>together</a:t>
            </a:r>
            <a:endParaRPr lang="en-GB" sz="3000" dirty="0"/>
          </a:p>
          <a:p>
            <a:pPr marL="0" indent="0">
              <a:buNone/>
            </a:pPr>
            <a:r>
              <a:rPr lang="en-GB" sz="3000" dirty="0"/>
              <a:t>- </a:t>
            </a:r>
            <a:r>
              <a:rPr lang="en-GB" sz="3000" dirty="0" smtClean="0"/>
              <a:t>Interventions are </a:t>
            </a:r>
            <a:r>
              <a:rPr lang="en-GB" sz="3000" b="1" dirty="0" smtClean="0"/>
              <a:t>co-designed</a:t>
            </a:r>
            <a:r>
              <a:rPr lang="en-GB" sz="3000" dirty="0" smtClean="0"/>
              <a:t> </a:t>
            </a:r>
            <a:r>
              <a:rPr lang="en-GB" sz="3000" dirty="0"/>
              <a:t>by people who are intended to benefit </a:t>
            </a:r>
            <a:r>
              <a:rPr lang="en-GB" sz="3000" dirty="0" smtClean="0"/>
              <a:t>(</a:t>
            </a:r>
            <a:r>
              <a:rPr lang="en-GB" sz="3000" dirty="0"/>
              <a:t>e.g. personal budgets </a:t>
            </a:r>
            <a:r>
              <a:rPr lang="en-GB" sz="3000" dirty="0" smtClean="0"/>
              <a:t>for training </a:t>
            </a:r>
            <a:r>
              <a:rPr lang="en-GB" sz="3000" dirty="0"/>
              <a:t>and qualifications). 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 smtClean="0"/>
              <a:t>- Interventions are </a:t>
            </a:r>
            <a:r>
              <a:rPr lang="en-GB" sz="3000" b="1" dirty="0" smtClean="0"/>
              <a:t>co-delivered</a:t>
            </a:r>
            <a:r>
              <a:rPr lang="en-GB" sz="3000" dirty="0" smtClean="0"/>
              <a:t> (</a:t>
            </a:r>
            <a:r>
              <a:rPr lang="en-GB" sz="3000" dirty="0"/>
              <a:t>e.g. volunteers and mentors are drawn from the service user </a:t>
            </a:r>
            <a:r>
              <a:rPr lang="en-GB" sz="3000" dirty="0" smtClean="0"/>
              <a:t>community</a:t>
            </a:r>
            <a:r>
              <a:rPr lang="en-GB" sz="3000" dirty="0"/>
              <a:t>).</a:t>
            </a:r>
          </a:p>
          <a:p>
            <a:pPr marL="0" indent="0">
              <a:buNone/>
            </a:pPr>
            <a:r>
              <a:rPr lang="en-GB" sz="3000" dirty="0"/>
              <a:t>- </a:t>
            </a:r>
            <a:r>
              <a:rPr lang="en-GB" sz="3000" b="1" dirty="0" smtClean="0"/>
              <a:t>Collaborative commissioning </a:t>
            </a:r>
            <a:r>
              <a:rPr lang="en-GB" sz="3000" b="1" dirty="0"/>
              <a:t>and </a:t>
            </a:r>
            <a:r>
              <a:rPr lang="en-GB" sz="3000" b="1" dirty="0" smtClean="0"/>
              <a:t>procurement </a:t>
            </a:r>
            <a:r>
              <a:rPr lang="en-GB" sz="3000" dirty="0"/>
              <a:t>(</a:t>
            </a:r>
            <a:r>
              <a:rPr lang="en-GB" sz="3000" dirty="0" smtClean="0"/>
              <a:t>e.g. using procurement to </a:t>
            </a:r>
            <a:r>
              <a:rPr lang="en-GB" sz="3000" dirty="0"/>
              <a:t>support </a:t>
            </a:r>
            <a:r>
              <a:rPr lang="en-GB" sz="3000" dirty="0" smtClean="0"/>
              <a:t>local </a:t>
            </a:r>
            <a:r>
              <a:rPr lang="en-GB" sz="3000" dirty="0"/>
              <a:t>supply </a:t>
            </a:r>
            <a:r>
              <a:rPr lang="en-GB" sz="3000" dirty="0" smtClean="0"/>
              <a:t>chains; aligning S106 obligations to skills shortages)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50547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Rule of thumb – do citizens have power to make decisions?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2103083"/>
            <a:ext cx="6463191" cy="31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1320800"/>
            <a:ext cx="8890000" cy="622300"/>
          </a:xfrm>
          <a:prstGeom prst="rect">
            <a:avLst/>
          </a:prstGeom>
          <a:solidFill>
            <a:srgbClr val="FF93C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Examples of cooperative principles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346200"/>
            <a:ext cx="8978900" cy="4805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 smtClean="0"/>
              <a:t>Maximising </a:t>
            </a:r>
            <a:r>
              <a:rPr lang="en-GB" b="1" u="sng" dirty="0"/>
              <a:t>social value </a:t>
            </a:r>
            <a:r>
              <a:rPr lang="en-GB" b="1" u="sng" dirty="0" smtClean="0"/>
              <a:t>from assets and networks </a:t>
            </a:r>
            <a:endParaRPr lang="en-GB" u="sng" dirty="0"/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dirty="0"/>
              <a:t>Interventions designed to build on the unrealised value in locally-situated </a:t>
            </a:r>
            <a:r>
              <a:rPr lang="en-GB" b="1" dirty="0"/>
              <a:t>social connections, </a:t>
            </a:r>
            <a:r>
              <a:rPr lang="en-GB" b="1" dirty="0" smtClean="0"/>
              <a:t>networks </a:t>
            </a:r>
            <a:r>
              <a:rPr lang="en-GB" b="1" dirty="0"/>
              <a:t>and relationships</a:t>
            </a:r>
            <a:r>
              <a:rPr lang="en-GB" dirty="0"/>
              <a:t> (e.g. </a:t>
            </a:r>
            <a:r>
              <a:rPr lang="en-GB" dirty="0" err="1"/>
              <a:t>Backr</a:t>
            </a:r>
            <a:r>
              <a:rPr lang="en-GB" dirty="0"/>
              <a:t>).</a:t>
            </a:r>
          </a:p>
          <a:p>
            <a:pPr marL="0" indent="0">
              <a:buNone/>
            </a:pPr>
            <a:r>
              <a:rPr lang="en-GB" dirty="0"/>
              <a:t>- Interventions </a:t>
            </a:r>
            <a:r>
              <a:rPr lang="en-GB" b="1" dirty="0" smtClean="0"/>
              <a:t>broaden </a:t>
            </a:r>
            <a:r>
              <a:rPr lang="en-GB" b="1" dirty="0"/>
              <a:t>access to under-utilised physical assets</a:t>
            </a:r>
            <a:r>
              <a:rPr lang="en-GB" dirty="0"/>
              <a:t> in the locality securing </a:t>
            </a:r>
            <a:r>
              <a:rPr lang="en-GB" dirty="0" smtClean="0"/>
              <a:t>long-term </a:t>
            </a:r>
            <a:r>
              <a:rPr lang="en-GB" dirty="0"/>
              <a:t>benefits to locally-owned businesses and local residents (e.g. information which </a:t>
            </a:r>
            <a:r>
              <a:rPr lang="en-GB" dirty="0" smtClean="0"/>
              <a:t>fosters </a:t>
            </a:r>
            <a:r>
              <a:rPr lang="en-GB" dirty="0"/>
              <a:t>stronger connections between local food growers and market traders).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51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7" y="2294732"/>
            <a:ext cx="4376806" cy="2910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Rule of thumb – are we building on what we’ve got and making connections?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4267" y="1625672"/>
            <a:ext cx="33114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6000" dirty="0" smtClean="0"/>
              <a:t>CCIN’s Policy Commission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Evidence of cooperative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800" dirty="0" smtClean="0"/>
              <a:t>Can come from anywhere </a:t>
            </a:r>
          </a:p>
          <a:p>
            <a:r>
              <a:rPr lang="en-GB" dirty="0"/>
              <a:t>A</a:t>
            </a:r>
            <a:r>
              <a:rPr lang="en-GB" dirty="0" smtClean="0"/>
              <a:t>ny sector - </a:t>
            </a:r>
            <a:r>
              <a:rPr lang="en-GB" dirty="0"/>
              <a:t>d</a:t>
            </a:r>
            <a:r>
              <a:rPr lang="en-GB" dirty="0" smtClean="0"/>
              <a:t>oesn’t have to be public or social</a:t>
            </a:r>
          </a:p>
          <a:p>
            <a:r>
              <a:rPr lang="en-GB" dirty="0" smtClean="0"/>
              <a:t>Any area - doesn’t have to be cooperative council</a:t>
            </a:r>
          </a:p>
          <a:p>
            <a:pPr marL="0" indent="0">
              <a:buNone/>
            </a:pPr>
            <a:r>
              <a:rPr lang="en-GB" sz="4000" dirty="0" smtClean="0"/>
              <a:t>Test -  does the initiative demonstrate cooperative principles?</a:t>
            </a:r>
          </a:p>
        </p:txBody>
      </p:sp>
    </p:spTree>
    <p:extLst>
      <p:ext uri="{BB962C8B-B14F-4D97-AF65-F5344CB8AC3E}">
        <p14:creationId xmlns:p14="http://schemas.microsoft.com/office/powerpoint/2010/main" val="11048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n-GB" b="1" dirty="0" smtClean="0"/>
              <a:t>TASK</a:t>
            </a:r>
            <a:r>
              <a:rPr lang="en-GB" dirty="0" smtClean="0"/>
              <a:t>  On your tables – 10 minutes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229600" cy="5030216"/>
          </a:xfrm>
          <a:ln w="28575">
            <a:solidFill>
              <a:srgbClr val="FF3399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 smtClean="0"/>
              <a:t>What are the </a:t>
            </a:r>
            <a:r>
              <a:rPr lang="en-GB" sz="4400" b="1" dirty="0" smtClean="0"/>
              <a:t>benefits</a:t>
            </a:r>
            <a:r>
              <a:rPr lang="en-GB" sz="4400" dirty="0" smtClean="0"/>
              <a:t> of working cooperatively?</a:t>
            </a:r>
          </a:p>
          <a:p>
            <a:pPr>
              <a:buFontTx/>
              <a:buChar char="-"/>
            </a:pPr>
            <a:r>
              <a:rPr lang="en-GB" sz="4400" dirty="0"/>
              <a:t>f</a:t>
            </a:r>
            <a:r>
              <a:rPr lang="en-GB" sz="4400" dirty="0" smtClean="0"/>
              <a:t>or individuals</a:t>
            </a:r>
          </a:p>
          <a:p>
            <a:pPr>
              <a:buFontTx/>
              <a:buChar char="-"/>
            </a:pPr>
            <a:r>
              <a:rPr lang="en-GB" sz="4400" dirty="0"/>
              <a:t>f</a:t>
            </a:r>
            <a:r>
              <a:rPr lang="en-GB" sz="4400" dirty="0" smtClean="0"/>
              <a:t>or public/delivery organisations</a:t>
            </a:r>
          </a:p>
          <a:p>
            <a:pPr>
              <a:buFontTx/>
              <a:buChar char="-"/>
            </a:pPr>
            <a:r>
              <a:rPr lang="en-GB" sz="4400" dirty="0"/>
              <a:t>f</a:t>
            </a:r>
            <a:r>
              <a:rPr lang="en-GB" sz="4400" dirty="0" smtClean="0"/>
              <a:t>or business</a:t>
            </a:r>
          </a:p>
          <a:p>
            <a:pPr>
              <a:buFontTx/>
              <a:buChar char="-"/>
            </a:pPr>
            <a:r>
              <a:rPr lang="en-GB" sz="4400" dirty="0" smtClean="0"/>
              <a:t>for the tax-payer</a:t>
            </a:r>
          </a:p>
          <a:p>
            <a:pPr>
              <a:buFontTx/>
              <a:buChar char="-"/>
            </a:pPr>
            <a:endParaRPr lang="en-GB" sz="4400" dirty="0" smtClean="0"/>
          </a:p>
          <a:p>
            <a:pPr marL="0" indent="0">
              <a:buNone/>
            </a:pPr>
            <a:r>
              <a:rPr lang="en-GB" sz="4400" dirty="0" smtClean="0"/>
              <a:t>What are the down-sides?</a:t>
            </a:r>
            <a:endParaRPr lang="en-GB" sz="4400" dirty="0" smtClean="0"/>
          </a:p>
          <a:p>
            <a:pPr marL="0" indent="0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3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difference does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co-operation </a:t>
            </a:r>
            <a:r>
              <a:rPr lang="en-GB" dirty="0"/>
              <a:t>make?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benefits can we measure</a:t>
            </a:r>
            <a:r>
              <a:rPr lang="en-GB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For example, </a:t>
            </a:r>
          </a:p>
          <a:p>
            <a:r>
              <a:rPr lang="en-GB" dirty="0" smtClean="0"/>
              <a:t>lower cost</a:t>
            </a:r>
            <a:endParaRPr lang="en-GB" dirty="0"/>
          </a:p>
          <a:p>
            <a:r>
              <a:rPr lang="en-GB" dirty="0" smtClean="0"/>
              <a:t>better </a:t>
            </a:r>
            <a:r>
              <a:rPr lang="en-GB" dirty="0"/>
              <a:t>quality</a:t>
            </a:r>
          </a:p>
          <a:p>
            <a:r>
              <a:rPr lang="en-GB" dirty="0" smtClean="0"/>
              <a:t>increased </a:t>
            </a:r>
            <a:r>
              <a:rPr lang="en-GB" dirty="0"/>
              <a:t>take up and use </a:t>
            </a:r>
          </a:p>
          <a:p>
            <a:r>
              <a:rPr lang="en-GB" dirty="0" smtClean="0"/>
              <a:t>more </a:t>
            </a:r>
            <a:r>
              <a:rPr lang="en-GB" dirty="0"/>
              <a:t>sustainable </a:t>
            </a:r>
          </a:p>
          <a:p>
            <a:r>
              <a:rPr lang="en-GB" dirty="0" smtClean="0"/>
              <a:t>wider </a:t>
            </a:r>
            <a:r>
              <a:rPr lang="en-GB" dirty="0"/>
              <a:t>community impact – for example on health and well </a:t>
            </a:r>
            <a:r>
              <a:rPr lang="en-GB" dirty="0" smtClean="0"/>
              <a:t>being</a:t>
            </a:r>
            <a:r>
              <a:rPr lang="en-GB" dirty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8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other benefits can we identify?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systems and </a:t>
            </a:r>
            <a:r>
              <a:rPr lang="en-GB" dirty="0" smtClean="0"/>
              <a:t>relationships</a:t>
            </a:r>
          </a:p>
          <a:p>
            <a:r>
              <a:rPr lang="en-GB" dirty="0"/>
              <a:t>t</a:t>
            </a:r>
            <a:r>
              <a:rPr lang="en-GB" dirty="0" smtClean="0"/>
              <a:t>o feelings and identity</a:t>
            </a:r>
          </a:p>
          <a:p>
            <a:r>
              <a:rPr lang="en-GB" dirty="0"/>
              <a:t>t</a:t>
            </a:r>
            <a:r>
              <a:rPr lang="en-GB" dirty="0" smtClean="0"/>
              <a:t>o confidence and trust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43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TASK  </a:t>
            </a:r>
            <a:r>
              <a:rPr lang="en-GB" dirty="0" smtClean="0"/>
              <a:t>Specific benefits </a:t>
            </a:r>
            <a:r>
              <a:rPr lang="en-GB" dirty="0" smtClean="0"/>
              <a:t>of </a:t>
            </a:r>
            <a:r>
              <a:rPr lang="en-GB" dirty="0" smtClean="0"/>
              <a:t>cooperative approaches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17999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Come up with</a:t>
            </a:r>
            <a:r>
              <a:rPr lang="en-GB" dirty="0" smtClean="0"/>
              <a:t> </a:t>
            </a:r>
            <a:r>
              <a:rPr lang="en-GB" b="1" dirty="0" smtClean="0"/>
              <a:t>examples </a:t>
            </a:r>
            <a:r>
              <a:rPr lang="en-GB" dirty="0" smtClean="0"/>
              <a:t>of cooperative initiatives, projects or programmes? Explain how they are cooperative using the three criteria.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What </a:t>
            </a:r>
            <a:r>
              <a:rPr lang="en-GB" b="1" dirty="0" smtClean="0"/>
              <a:t>specific benefits </a:t>
            </a:r>
            <a:r>
              <a:rPr lang="en-GB" dirty="0" smtClean="0"/>
              <a:t>can you identify </a:t>
            </a:r>
            <a:r>
              <a:rPr lang="en-GB" dirty="0" smtClean="0"/>
              <a:t>from these examples? </a:t>
            </a:r>
            <a:r>
              <a:rPr lang="en-GB" dirty="0" smtClean="0"/>
              <a:t>What is the </a:t>
            </a:r>
            <a:r>
              <a:rPr lang="en-GB" b="1" dirty="0" smtClean="0"/>
              <a:t>evidence</a:t>
            </a:r>
            <a:r>
              <a:rPr lang="en-GB" dirty="0" smtClean="0"/>
              <a:t> to support these claims? How convincing are they?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574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21700" cy="1143000"/>
          </a:xfrm>
        </p:spPr>
        <p:txBody>
          <a:bodyPr>
            <a:normAutofit/>
          </a:bodyPr>
          <a:lstStyle/>
          <a:p>
            <a:r>
              <a:rPr lang="en-GB" b="1" dirty="0" smtClean="0"/>
              <a:t>Produce a flipchart to </a:t>
            </a:r>
            <a:r>
              <a:rPr lang="en-GB" b="1" dirty="0" smtClean="0"/>
              <a:t>feedback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874892"/>
              </p:ext>
            </p:extLst>
          </p:nvPr>
        </p:nvGraphicFramePr>
        <p:xfrm>
          <a:off x="457200" y="1336040"/>
          <a:ext cx="8229600" cy="341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1840"/>
                <a:gridCol w="2397760"/>
                <a:gridCol w="2540000"/>
              </a:tblGrid>
              <a:tr h="1300798">
                <a:tc>
                  <a:txBody>
                    <a:bodyPr/>
                    <a:lstStyle/>
                    <a:p>
                      <a:r>
                        <a:rPr lang="en-GB" sz="3200" b="1" dirty="0" smtClean="0"/>
                        <a:t>Name of </a:t>
                      </a:r>
                      <a:r>
                        <a:rPr lang="en-GB" sz="3200" b="1" dirty="0" smtClean="0"/>
                        <a:t>initiative and cooperative principle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Summary of benefits</a:t>
                      </a:r>
                      <a:endParaRPr lang="en-US" sz="32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/>
                        <a:t>Contact for more information</a:t>
                      </a:r>
                      <a:endParaRPr lang="en-US" sz="32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sz="2800" dirty="0" smtClean="0"/>
                    </a:p>
                    <a:p>
                      <a:endParaRPr lang="en-US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23360" y="4133088"/>
            <a:ext cx="3547872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Eg</a:t>
            </a:r>
            <a:r>
              <a:rPr lang="en-GB" sz="2800" dirty="0" smtClean="0"/>
              <a:t> </a:t>
            </a:r>
            <a:r>
              <a:rPr lang="en-GB" sz="2800" dirty="0" smtClean="0"/>
              <a:t>Cost</a:t>
            </a:r>
            <a:r>
              <a:rPr lang="en-GB" sz="2800" dirty="0" smtClean="0"/>
              <a:t>, quality, take-up/reach, sustainability, wider community benefits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4133088"/>
            <a:ext cx="2834640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err="1" smtClean="0"/>
              <a:t>Eg</a:t>
            </a:r>
            <a:r>
              <a:rPr lang="en-GB" sz="2800" dirty="0" smtClean="0"/>
              <a:t> Social Partnership, </a:t>
            </a:r>
          </a:p>
          <a:p>
            <a:r>
              <a:rPr lang="en-GB" sz="2800" dirty="0" smtClean="0"/>
              <a:t>Co-production, </a:t>
            </a:r>
          </a:p>
          <a:p>
            <a:r>
              <a:rPr lang="en-GB" sz="2800" dirty="0" smtClean="0"/>
              <a:t>Building on assets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3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Designing an alternative system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8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K</a:t>
            </a:r>
            <a:r>
              <a:rPr lang="en-GB" dirty="0" smtClean="0"/>
              <a:t>ey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How </a:t>
            </a:r>
            <a:r>
              <a:rPr lang="en-US" sz="4800" dirty="0"/>
              <a:t>can a cooperative approach help local economies work better, tackle </a:t>
            </a:r>
            <a:r>
              <a:rPr lang="en-US" sz="4800" dirty="0" err="1"/>
              <a:t>labour</a:t>
            </a:r>
            <a:r>
              <a:rPr lang="en-US" sz="4800" dirty="0"/>
              <a:t> market exclusion and support economic growth?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K</a:t>
            </a:r>
            <a:r>
              <a:rPr lang="en-GB" dirty="0" smtClean="0"/>
              <a:t>ey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How </a:t>
            </a:r>
            <a:r>
              <a:rPr lang="en-US" sz="4800" dirty="0"/>
              <a:t>can a cooperative approach help local economies work better, tackle </a:t>
            </a:r>
            <a:r>
              <a:rPr lang="en-US" sz="4800" dirty="0" err="1"/>
              <a:t>labour</a:t>
            </a:r>
            <a:r>
              <a:rPr lang="en-US" sz="4800" dirty="0"/>
              <a:t> market exclusion and support economic growth?</a:t>
            </a:r>
          </a:p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600200" y="2019300"/>
            <a:ext cx="6299200" cy="3263900"/>
          </a:xfrm>
          <a:prstGeom prst="cloud">
            <a:avLst/>
          </a:prstGeom>
          <a:solidFill>
            <a:srgbClr val="57D3FF"/>
          </a:solidFill>
          <a:ln w="57150">
            <a:solidFill>
              <a:srgbClr val="33CC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9500" y="2358588"/>
            <a:ext cx="566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rgbClr val="7030A0"/>
                </a:solidFill>
              </a:rPr>
              <a:t>An “employment” system that benefits all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/>
              <a:t>K</a:t>
            </a:r>
            <a:r>
              <a:rPr lang="en-GB" dirty="0" smtClean="0"/>
              <a:t>ey question: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dirty="0" smtClean="0"/>
              <a:t>How </a:t>
            </a:r>
            <a:r>
              <a:rPr lang="en-US" sz="4800" dirty="0"/>
              <a:t>can a cooperative approach help local economies work better, tackle </a:t>
            </a:r>
            <a:r>
              <a:rPr lang="en-US" sz="4800" dirty="0" err="1"/>
              <a:t>labour</a:t>
            </a:r>
            <a:r>
              <a:rPr lang="en-US" sz="4800" dirty="0"/>
              <a:t> market exclusion and support economic growth?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does success look like?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49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businesses</a:t>
            </a:r>
            <a:r>
              <a:rPr lang="en-GB" dirty="0" smtClean="0"/>
              <a:t> and citizens feel they have a stake </a:t>
            </a:r>
            <a:r>
              <a:rPr lang="en-GB" dirty="0"/>
              <a:t>in the </a:t>
            </a:r>
            <a:r>
              <a:rPr lang="en-GB" b="1" dirty="0"/>
              <a:t>success of the place </a:t>
            </a:r>
            <a:r>
              <a:rPr lang="en-GB" dirty="0" smtClean="0"/>
              <a:t>and its wider competitive advantage </a:t>
            </a:r>
          </a:p>
          <a:p>
            <a:r>
              <a:rPr lang="en-GB" b="1" dirty="0" smtClean="0"/>
              <a:t>strong </a:t>
            </a:r>
            <a:r>
              <a:rPr lang="en-GB" b="1" dirty="0"/>
              <a:t>local networks</a:t>
            </a:r>
            <a:r>
              <a:rPr lang="en-GB" dirty="0"/>
              <a:t> </a:t>
            </a:r>
            <a:r>
              <a:rPr lang="en-GB" dirty="0" smtClean="0"/>
              <a:t>help </a:t>
            </a:r>
            <a:r>
              <a:rPr lang="en-GB" dirty="0"/>
              <a:t>businesses and providers </a:t>
            </a:r>
            <a:r>
              <a:rPr lang="en-GB" b="1" dirty="0" smtClean="0"/>
              <a:t>collaborate </a:t>
            </a:r>
            <a:r>
              <a:rPr lang="en-GB" b="1" dirty="0"/>
              <a:t>and learn </a:t>
            </a:r>
            <a:r>
              <a:rPr lang="en-GB" dirty="0"/>
              <a:t>from one </a:t>
            </a:r>
            <a:r>
              <a:rPr lang="en-GB" dirty="0" smtClean="0"/>
              <a:t>another</a:t>
            </a:r>
          </a:p>
          <a:p>
            <a:r>
              <a:rPr lang="en-GB" dirty="0" smtClean="0"/>
              <a:t>local </a:t>
            </a:r>
            <a:r>
              <a:rPr lang="en-GB" dirty="0"/>
              <a:t>institutions </a:t>
            </a:r>
            <a:r>
              <a:rPr lang="en-GB" dirty="0" smtClean="0"/>
              <a:t>give </a:t>
            </a:r>
            <a:r>
              <a:rPr lang="en-GB" b="1" dirty="0" smtClean="0"/>
              <a:t>power and voice to local people</a:t>
            </a:r>
            <a:r>
              <a:rPr lang="en-GB" dirty="0" smtClean="0"/>
              <a:t>, </a:t>
            </a:r>
            <a:r>
              <a:rPr lang="en-GB" dirty="0"/>
              <a:t>ensuring that support is </a:t>
            </a:r>
            <a:r>
              <a:rPr lang="en-GB" dirty="0" smtClean="0"/>
              <a:t>well designed and </a:t>
            </a:r>
            <a:r>
              <a:rPr lang="en-GB" b="1" dirty="0"/>
              <a:t>networks are inclusive </a:t>
            </a:r>
            <a:r>
              <a:rPr lang="en-GB" dirty="0"/>
              <a:t>to different </a:t>
            </a:r>
            <a:r>
              <a:rPr lang="en-GB" dirty="0" smtClean="0"/>
              <a:t>groups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38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does it work for the most excluded?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1417638"/>
            <a:ext cx="4343400" cy="2647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4065588"/>
            <a:ext cx="28575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589088"/>
            <a:ext cx="4572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8000"/>
            <a:ext cx="8238788" cy="52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9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are the barriers to work – and who owns them?    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559" y="1607979"/>
            <a:ext cx="4205641" cy="26211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0850" y="1484312"/>
            <a:ext cx="3968750" cy="2247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2650" y="3561556"/>
            <a:ext cx="4286251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employers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appropriate skills?</a:t>
            </a:r>
          </a:p>
          <a:p>
            <a:r>
              <a:rPr lang="en-GB" dirty="0" smtClean="0"/>
              <a:t>attitudes </a:t>
            </a:r>
            <a:r>
              <a:rPr lang="en-GB" dirty="0"/>
              <a:t>and </a:t>
            </a:r>
            <a:r>
              <a:rPr lang="en-GB" dirty="0" smtClean="0"/>
              <a:t>behaviours?</a:t>
            </a:r>
          </a:p>
          <a:p>
            <a:r>
              <a:rPr lang="en-GB" dirty="0"/>
              <a:t>p</a:t>
            </a:r>
            <a:r>
              <a:rPr lang="en-GB" dirty="0" smtClean="0"/>
              <a:t>ublic sector to get out of their way?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Could “council as connector” role create business advantage?</a:t>
            </a:r>
          </a:p>
        </p:txBody>
      </p:sp>
    </p:spTree>
    <p:extLst>
      <p:ext uri="{BB962C8B-B14F-4D97-AF65-F5344CB8AC3E}">
        <p14:creationId xmlns:p14="http://schemas.microsoft.com/office/powerpoint/2010/main" val="27223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IMAGINE A DIFFERENT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 smtClean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 smtClean="0"/>
              <a:t>What would a better approach look like?</a:t>
            </a:r>
            <a:endParaRPr lang="en-GB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67" y="1417638"/>
            <a:ext cx="6688666" cy="31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LOSE YOUR PROFESSIONAL HAT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275" y="1417638"/>
            <a:ext cx="627803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dirty="0" smtClean="0"/>
              <a:t>Possible design principles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92200"/>
            <a:ext cx="8229600" cy="4927600"/>
          </a:xfrm>
        </p:spPr>
        <p:txBody>
          <a:bodyPr>
            <a:normAutofit/>
          </a:bodyPr>
          <a:lstStyle/>
          <a:p>
            <a:r>
              <a:rPr lang="en-GB" b="1" dirty="0" smtClean="0"/>
              <a:t>Social partnership </a:t>
            </a:r>
            <a:r>
              <a:rPr lang="en-GB" dirty="0" smtClean="0"/>
              <a:t>and shared responsibility – </a:t>
            </a:r>
            <a:r>
              <a:rPr lang="en-GB" dirty="0" err="1" smtClean="0"/>
              <a:t>eg</a:t>
            </a:r>
            <a:r>
              <a:rPr lang="en-GB" dirty="0" smtClean="0"/>
              <a:t> the German model</a:t>
            </a:r>
          </a:p>
          <a:p>
            <a:r>
              <a:rPr lang="en-GB" b="1" dirty="0" smtClean="0"/>
              <a:t>Pathways</a:t>
            </a:r>
            <a:r>
              <a:rPr lang="en-GB" dirty="0" smtClean="0"/>
              <a:t> for individuals –analogy of a clinical care pathway - with co-production of outcomes</a:t>
            </a:r>
          </a:p>
          <a:p>
            <a:r>
              <a:rPr lang="en-GB" b="1" dirty="0"/>
              <a:t>I</a:t>
            </a:r>
            <a:r>
              <a:rPr lang="en-GB" b="1" dirty="0" smtClean="0"/>
              <a:t>nnovation</a:t>
            </a:r>
            <a:r>
              <a:rPr lang="en-GB" dirty="0" smtClean="0"/>
              <a:t> and learning</a:t>
            </a:r>
          </a:p>
          <a:p>
            <a:r>
              <a:rPr lang="en-GB" b="1" dirty="0"/>
              <a:t>Devolved </a:t>
            </a:r>
            <a:r>
              <a:rPr lang="en-GB" b="1" dirty="0" smtClean="0"/>
              <a:t>budgets </a:t>
            </a:r>
            <a:r>
              <a:rPr lang="en-GB" dirty="0" smtClean="0"/>
              <a:t>(skills, employment, and possibly welfare) with </a:t>
            </a:r>
            <a:r>
              <a:rPr lang="en-GB" b="1" dirty="0" smtClean="0"/>
              <a:t>local </a:t>
            </a:r>
            <a:r>
              <a:rPr lang="en-GB" b="1" dirty="0"/>
              <a:t>accountability </a:t>
            </a:r>
            <a:r>
              <a:rPr lang="en-GB" dirty="0"/>
              <a:t>for social and economic impact</a:t>
            </a: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TASK: </a:t>
            </a:r>
            <a:r>
              <a:rPr lang="en-GB" dirty="0"/>
              <a:t>Design a </a:t>
            </a:r>
            <a:r>
              <a:rPr lang="en-GB" dirty="0" smtClean="0"/>
              <a:t>system </a:t>
            </a:r>
            <a:r>
              <a:rPr lang="en-GB" dirty="0"/>
              <a:t>(1) </a:t>
            </a:r>
            <a:r>
              <a:rPr lang="en-GB" dirty="0" smtClean="0"/>
              <a:t>to </a:t>
            </a:r>
            <a:r>
              <a:rPr lang="en-GB" dirty="0"/>
              <a:t>reduce labour market exclusion </a:t>
            </a:r>
            <a:r>
              <a:rPr lang="en-GB" dirty="0" smtClean="0"/>
              <a:t>and </a:t>
            </a:r>
            <a:r>
              <a:rPr lang="en-GB" dirty="0"/>
              <a:t>increase labour market participation. 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47491"/>
            <a:ext cx="8229600" cy="3899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Issues to consider:</a:t>
            </a:r>
            <a:endParaRPr lang="en-GB" dirty="0"/>
          </a:p>
          <a:p>
            <a:pPr>
              <a:buFontTx/>
              <a:buChar char="-"/>
            </a:pPr>
            <a:r>
              <a:rPr lang="en-GB" dirty="0" smtClean="0"/>
              <a:t>skills</a:t>
            </a:r>
            <a:r>
              <a:rPr lang="en-GB" dirty="0"/>
              <a:t>, </a:t>
            </a:r>
            <a:r>
              <a:rPr lang="en-GB" dirty="0" smtClean="0"/>
              <a:t>confidence, information, </a:t>
            </a:r>
            <a:r>
              <a:rPr lang="en-GB" dirty="0"/>
              <a:t>employability of </a:t>
            </a:r>
            <a:r>
              <a:rPr lang="en-GB" dirty="0" smtClean="0"/>
              <a:t>unemployed</a:t>
            </a:r>
            <a:r>
              <a:rPr lang="en-GB" dirty="0"/>
              <a:t>, under-employed and economically </a:t>
            </a:r>
            <a:r>
              <a:rPr lang="en-GB" dirty="0" smtClean="0"/>
              <a:t>inactive</a:t>
            </a:r>
          </a:p>
          <a:p>
            <a:pPr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ole of job seekers</a:t>
            </a:r>
          </a:p>
          <a:p>
            <a:pPr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ole of employers</a:t>
            </a:r>
          </a:p>
          <a:p>
            <a:pPr>
              <a:buFontTx/>
              <a:buChar char="-"/>
            </a:pPr>
            <a:r>
              <a:rPr lang="en-GB" dirty="0"/>
              <a:t>r</a:t>
            </a:r>
            <a:r>
              <a:rPr lang="en-GB" dirty="0" smtClean="0"/>
              <a:t>ole of brokers</a:t>
            </a:r>
          </a:p>
          <a:p>
            <a:pPr>
              <a:buFontTx/>
              <a:buChar char="-"/>
            </a:pPr>
            <a:endParaRPr lang="en-GB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1463040" y="822960"/>
            <a:ext cx="6693408" cy="5010912"/>
          </a:xfrm>
          <a:prstGeom prst="cloud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60" y="1920240"/>
            <a:ext cx="4846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1. PEOPLE </a:t>
            </a:r>
          </a:p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into work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Aims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n-US" sz="4800" dirty="0" smtClean="0"/>
              <a:t>To gather </a:t>
            </a:r>
            <a:r>
              <a:rPr lang="en-US" sz="4800" dirty="0"/>
              <a:t>compelling evidence to influence the debate in </a:t>
            </a:r>
            <a:r>
              <a:rPr lang="en-US" sz="4800" dirty="0" err="1"/>
              <a:t>favour</a:t>
            </a:r>
            <a:r>
              <a:rPr lang="en-US" sz="4800" dirty="0"/>
              <a:t> of a locally-led cooperative approach to jobs, growth and welfare.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3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0162"/>
          </a:xfrm>
        </p:spPr>
        <p:txBody>
          <a:bodyPr>
            <a:normAutofit fontScale="90000"/>
          </a:bodyPr>
          <a:lstStyle/>
          <a:p>
            <a:r>
              <a:rPr lang="en-GB" dirty="0"/>
              <a:t>TASK: Design a system </a:t>
            </a:r>
            <a:r>
              <a:rPr lang="en-GB" dirty="0" smtClean="0"/>
              <a:t>(2) to </a:t>
            </a:r>
            <a:r>
              <a:rPr lang="en-GB" dirty="0"/>
              <a:t>increase the scale and reach of employment opportunities.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9600"/>
            <a:ext cx="8229600" cy="3806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Issues to consider: </a:t>
            </a:r>
          </a:p>
          <a:p>
            <a:pPr marL="0" indent="0">
              <a:buNone/>
            </a:pPr>
            <a:r>
              <a:rPr lang="en-GB" dirty="0" smtClean="0"/>
              <a:t>- Number </a:t>
            </a:r>
            <a:r>
              <a:rPr lang="en-GB" dirty="0"/>
              <a:t>and accessibility of jobs and their </a:t>
            </a:r>
            <a:r>
              <a:rPr lang="en-GB" dirty="0" smtClean="0"/>
              <a:t>quality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- Information/knowledge about job opportunities and skills requirements</a:t>
            </a:r>
          </a:p>
          <a:p>
            <a:pPr marL="0" indent="0">
              <a:buNone/>
            </a:pPr>
            <a:r>
              <a:rPr lang="en-GB" dirty="0" smtClean="0"/>
              <a:t>- Role of employers</a:t>
            </a:r>
          </a:p>
          <a:p>
            <a:pPr marL="0" indent="0">
              <a:buNone/>
            </a:pPr>
            <a:r>
              <a:rPr lang="en-GB" dirty="0" smtClean="0"/>
              <a:t>- Role of job-seekers</a:t>
            </a:r>
          </a:p>
          <a:p>
            <a:pPr marL="0" indent="0">
              <a:buNone/>
            </a:pPr>
            <a:r>
              <a:rPr lang="en-GB" dirty="0" smtClean="0"/>
              <a:t>- Role of brokers/intermediaries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1463040" y="822960"/>
            <a:ext cx="6693408" cy="5010912"/>
          </a:xfrm>
          <a:prstGeom prst="cloud">
            <a:avLst/>
          </a:prstGeom>
          <a:solidFill>
            <a:schemeClr val="accent5">
              <a:lumMod val="50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60" y="1620256"/>
            <a:ext cx="4846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2. JOBS - </a:t>
            </a:r>
            <a:endParaRPr lang="en-US" sz="7200" b="1" dirty="0">
              <a:solidFill>
                <a:schemeClr val="bg1"/>
              </a:solidFill>
            </a:endParaRPr>
          </a:p>
          <a:p>
            <a:pPr algn="ctr"/>
            <a:r>
              <a:rPr lang="en-GB" sz="7200" b="1" dirty="0">
                <a:solidFill>
                  <a:schemeClr val="bg1"/>
                </a:solidFill>
              </a:rPr>
              <a:t>m</a:t>
            </a:r>
            <a:r>
              <a:rPr lang="en-GB" sz="7200" b="1" dirty="0" smtClean="0">
                <a:solidFill>
                  <a:schemeClr val="bg1"/>
                </a:solidFill>
              </a:rPr>
              <a:t>ore and better</a:t>
            </a:r>
            <a:endParaRPr lang="en-US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89038"/>
            <a:ext cx="8551333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TASK: Design a system </a:t>
            </a:r>
            <a:r>
              <a:rPr lang="en-GB" dirty="0" smtClean="0"/>
              <a:t>(3) to </a:t>
            </a:r>
            <a:r>
              <a:rPr lang="en-GB" dirty="0"/>
              <a:t>increase business activity, and the sustainability and growth of enterprise.</a:t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506135"/>
            <a:ext cx="7924800" cy="38607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Issues to consider:</a:t>
            </a:r>
          </a:p>
          <a:p>
            <a:pPr marL="0" indent="0">
              <a:buNone/>
            </a:pPr>
            <a:r>
              <a:rPr lang="en-GB" dirty="0" smtClean="0"/>
              <a:t>- Support for existing business</a:t>
            </a:r>
          </a:p>
          <a:p>
            <a:pPr marL="0" indent="0">
              <a:buNone/>
            </a:pPr>
            <a:r>
              <a:rPr lang="en-GB" dirty="0" smtClean="0"/>
              <a:t>- Helping </a:t>
            </a:r>
            <a:r>
              <a:rPr lang="en-GB" dirty="0"/>
              <a:t>individuals </a:t>
            </a:r>
            <a:r>
              <a:rPr lang="en-GB" dirty="0" smtClean="0"/>
              <a:t>start and prosper </a:t>
            </a:r>
            <a:r>
              <a:rPr lang="en-GB" dirty="0"/>
              <a:t>from their own </a:t>
            </a:r>
            <a:r>
              <a:rPr lang="en-GB" dirty="0" smtClean="0"/>
              <a:t>businesses</a:t>
            </a:r>
          </a:p>
          <a:p>
            <a:pPr marL="0" indent="0">
              <a:buNone/>
            </a:pPr>
            <a:r>
              <a:rPr lang="en-GB" dirty="0" smtClean="0"/>
              <a:t>- Role of business</a:t>
            </a:r>
          </a:p>
          <a:p>
            <a:pPr marL="0" indent="0">
              <a:buNone/>
            </a:pPr>
            <a:r>
              <a:rPr lang="en-GB" dirty="0" smtClean="0"/>
              <a:t>- Roles for councils</a:t>
            </a:r>
          </a:p>
          <a:p>
            <a:pPr marL="0" indent="0">
              <a:buNone/>
            </a:pPr>
            <a:r>
              <a:rPr lang="en-GB" dirty="0" smtClean="0"/>
              <a:t>- Roles for citizens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05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1463040" y="822960"/>
            <a:ext cx="6693408" cy="5010912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6584" y="1620256"/>
            <a:ext cx="48463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</a:rPr>
              <a:t>3</a:t>
            </a:r>
            <a:r>
              <a:rPr lang="en-GB" sz="7200" b="1" dirty="0" smtClean="0">
                <a:solidFill>
                  <a:schemeClr val="bg1"/>
                </a:solidFill>
              </a:rPr>
              <a:t>. BUSINESS </a:t>
            </a:r>
            <a:r>
              <a:rPr lang="en-GB" sz="5400" b="1" dirty="0" smtClean="0">
                <a:solidFill>
                  <a:schemeClr val="bg1"/>
                </a:solidFill>
              </a:rPr>
              <a:t>– growth, enterprise, sustainability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78" y="2703520"/>
            <a:ext cx="4755328" cy="3561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478348"/>
            <a:ext cx="4117975" cy="378263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4267" y="1285876"/>
            <a:ext cx="25241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6337" y="1167673"/>
            <a:ext cx="2380869" cy="1582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4035" y="4260431"/>
            <a:ext cx="3186308" cy="200410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73935" y="713232"/>
            <a:ext cx="7022592" cy="5266944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your ideas – visually!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3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" r="-625"/>
          <a:stretch/>
        </p:blipFill>
        <p:spPr>
          <a:xfrm rot="5400000">
            <a:off x="-103632" y="-737298"/>
            <a:ext cx="10046208" cy="7534656"/>
          </a:xfrm>
        </p:spPr>
      </p:pic>
    </p:spTree>
    <p:extLst>
      <p:ext uri="{BB962C8B-B14F-4D97-AF65-F5344CB8AC3E}">
        <p14:creationId xmlns:p14="http://schemas.microsoft.com/office/powerpoint/2010/main" val="35592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2800"/>
          </a:xfrm>
        </p:spPr>
        <p:txBody>
          <a:bodyPr>
            <a:normAutofit/>
          </a:bodyPr>
          <a:lstStyle/>
          <a:p>
            <a:r>
              <a:rPr lang="en-GB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479" y="812800"/>
            <a:ext cx="7721321" cy="500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27" y="1879600"/>
            <a:ext cx="8749746" cy="33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9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74638"/>
            <a:ext cx="8534400" cy="6084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/>
              <a:t>People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dirty="0" smtClean="0"/>
              <a:t>Working group of Leaders and Officers from CCIN Councils</a:t>
            </a:r>
          </a:p>
          <a:p>
            <a:r>
              <a:rPr lang="en-GB" sz="4400" dirty="0"/>
              <a:t>Chaired by </a:t>
            </a:r>
            <a:r>
              <a:rPr lang="en-GB" sz="4400" dirty="0" smtClean="0"/>
              <a:t>Cllr Lib </a:t>
            </a:r>
            <a:r>
              <a:rPr lang="en-GB" sz="4400" dirty="0"/>
              <a:t>Peck, Leader of Lambeth</a:t>
            </a:r>
          </a:p>
          <a:p>
            <a:r>
              <a:rPr lang="en-GB" sz="4400" dirty="0" smtClean="0"/>
              <a:t>RSA secretariat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better system -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1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sz="4000" b="1" dirty="0" smtClean="0"/>
              <a:t>Send </a:t>
            </a:r>
            <a:r>
              <a:rPr lang="en-GB" sz="4000" b="1" dirty="0"/>
              <a:t>us your evidence</a:t>
            </a:r>
            <a:r>
              <a:rPr lang="en-GB" sz="4000" b="1" dirty="0" smtClean="0"/>
              <a:t>!!</a:t>
            </a:r>
          </a:p>
          <a:p>
            <a:pPr marL="0" indent="0">
              <a:buNone/>
            </a:pPr>
            <a:endParaRPr lang="en-GB" sz="4000" b="1" dirty="0"/>
          </a:p>
          <a:p>
            <a:pPr marL="0" indent="0">
              <a:buNone/>
            </a:pPr>
            <a:r>
              <a:rPr lang="en-GB" sz="3600" dirty="0" smtClean="0"/>
              <a:t>See our call for evidence at: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>
                <a:hlinkClick r:id="rId2"/>
              </a:rPr>
              <a:t>coopinnovation.co.uk</a:t>
            </a: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1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00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/>
              <a:t>Approach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sz="3600" dirty="0" smtClean="0"/>
              <a:t>Call for Evidence  – deadline 28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Nov</a:t>
            </a:r>
          </a:p>
          <a:p>
            <a:r>
              <a:rPr lang="en-GB" sz="3600" dirty="0"/>
              <a:t>E</a:t>
            </a:r>
            <a:r>
              <a:rPr lang="en-GB" sz="3600" dirty="0" smtClean="0"/>
              <a:t>vidence </a:t>
            </a:r>
            <a:r>
              <a:rPr lang="en-GB" sz="3600" dirty="0"/>
              <a:t>S</a:t>
            </a:r>
            <a:r>
              <a:rPr lang="en-GB" sz="3600" dirty="0" smtClean="0"/>
              <a:t>essions in Liverpool, Sandwell and Plymouth </a:t>
            </a:r>
          </a:p>
          <a:p>
            <a:r>
              <a:rPr lang="en-GB" sz="3600" dirty="0" smtClean="0"/>
              <a:t>Meetings with policy-makers and national stakeholders</a:t>
            </a:r>
          </a:p>
          <a:p>
            <a:r>
              <a:rPr lang="en-GB" sz="3600" dirty="0" smtClean="0"/>
              <a:t>Working Group reviews findings and shapes recommendations</a:t>
            </a:r>
          </a:p>
          <a:p>
            <a:r>
              <a:rPr lang="en-GB" sz="3600" dirty="0" smtClean="0"/>
              <a:t>Final report - mid February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8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arillionplc.com/media/66067/mp_applauds_local_apprentice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224881"/>
            <a:ext cx="58293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b="1" dirty="0" smtClean="0"/>
              <a:t>Collecting three types of evidence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3128" y="1536700"/>
            <a:ext cx="750927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Perceptions of people involved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81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158874"/>
            <a:ext cx="8001000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Case study examples which describe cooperative initiatives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encrypted-tbn1.gstatic.com/images?q=tbn:ANd9GcRywt9VGqKP2EReQrw_wMuqfPOoIfltfxDoa0qYlwNmKT7wPIcCR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67" y="2824678"/>
            <a:ext cx="7041466" cy="297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2880</TotalTime>
  <Words>1955</Words>
  <Application>Microsoft Office PowerPoint</Application>
  <PresentationFormat>On-screen Show (4:3)</PresentationFormat>
  <Paragraphs>239</Paragraphs>
  <Slides>61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CCIN Policy Commission  on Community Resilience, Jobs and Growth </vt:lpstr>
      <vt:lpstr>Our aims for today</vt:lpstr>
      <vt:lpstr>CCIN’s Policy Commission</vt:lpstr>
      <vt:lpstr>Key question:</vt:lpstr>
      <vt:lpstr>Aims</vt:lpstr>
      <vt:lpstr>People </vt:lpstr>
      <vt:lpstr>Approach</vt:lpstr>
      <vt:lpstr>Collecting three types of evidence</vt:lpstr>
      <vt:lpstr>PowerPoint Presentation</vt:lpstr>
      <vt:lpstr>PowerPoint Presentation</vt:lpstr>
      <vt:lpstr>Final Report</vt:lpstr>
      <vt:lpstr>What do we know already?</vt:lpstr>
      <vt:lpstr>The system is complicated</vt:lpstr>
      <vt:lpstr>Public money not used effectively</vt:lpstr>
      <vt:lpstr>Collaboration with employers is weak</vt:lpstr>
      <vt:lpstr>* By “the system” we mean organisations that engage in bringing non-working adults into work.  </vt:lpstr>
      <vt:lpstr>TASK  On your tables – 7 minutes</vt:lpstr>
      <vt:lpstr>Create two flipcharts about the current system</vt:lpstr>
      <vt:lpstr>What is a co-operative approach?</vt:lpstr>
      <vt:lpstr>PowerPoint Presentation</vt:lpstr>
      <vt:lpstr>A Cooperative Place is</vt:lpstr>
      <vt:lpstr>PowerPoint Presentation</vt:lpstr>
      <vt:lpstr>Cooperative principles</vt:lpstr>
      <vt:lpstr>Examples of cooperative principles in practice</vt:lpstr>
      <vt:lpstr>Rule of thumb – is there collaboration?</vt:lpstr>
      <vt:lpstr>Examples of cooperative principles in practice</vt:lpstr>
      <vt:lpstr>Rule of thumb – do citizens have power to make decisions?</vt:lpstr>
      <vt:lpstr>Examples of cooperative principles in practice</vt:lpstr>
      <vt:lpstr>Rule of thumb – are we building on what we’ve got and making connections?</vt:lpstr>
      <vt:lpstr>Evidence of cooperative practice</vt:lpstr>
      <vt:lpstr>TASK  On your tables – 10 minutes</vt:lpstr>
      <vt:lpstr>What difference does  co-operation make?</vt:lpstr>
      <vt:lpstr>What benefits can we measure?</vt:lpstr>
      <vt:lpstr>What other benefits can we identify?</vt:lpstr>
      <vt:lpstr>TASK  Specific benefits of cooperative approaches   </vt:lpstr>
      <vt:lpstr>Produce a flipchart to feedback</vt:lpstr>
      <vt:lpstr>Designing an alternative system</vt:lpstr>
      <vt:lpstr>Key question:</vt:lpstr>
      <vt:lpstr>Key question:</vt:lpstr>
      <vt:lpstr>What does success look like?</vt:lpstr>
      <vt:lpstr>How does it work for the most excluded?</vt:lpstr>
      <vt:lpstr>PowerPoint Presentation</vt:lpstr>
      <vt:lpstr>What are the barriers to work – and who owns them?      </vt:lpstr>
      <vt:lpstr>What do employers need?</vt:lpstr>
      <vt:lpstr>IMAGINE A DIFFERENT WORLD</vt:lpstr>
      <vt:lpstr>LOSE YOUR PROFESSIONAL HAT</vt:lpstr>
      <vt:lpstr>Possible design principles</vt:lpstr>
      <vt:lpstr>TASK: Design a system (1) to reduce labour market exclusion and increase labour market participation.  </vt:lpstr>
      <vt:lpstr>PowerPoint Presentation</vt:lpstr>
      <vt:lpstr>TASK: Design a system (2) to increase the scale and reach of employment opportunities.  </vt:lpstr>
      <vt:lpstr>PowerPoint Presentation</vt:lpstr>
      <vt:lpstr>TASK: Design a system (3) to increase business activity, and the sustainability and growth of enterprise. </vt:lpstr>
      <vt:lpstr>PowerPoint Presentation</vt:lpstr>
      <vt:lpstr>PowerPoint Presentation</vt:lpstr>
      <vt:lpstr>Feedback your ideas – visually!</vt:lpstr>
      <vt:lpstr>PowerPoint Presentation</vt:lpstr>
      <vt:lpstr>Examples</vt:lpstr>
      <vt:lpstr>PowerPoint Presentation</vt:lpstr>
      <vt:lpstr>PowerPoint Presentation</vt:lpstr>
      <vt:lpstr>A better system - feedback</vt:lpstr>
      <vt:lpstr>THANKYOU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Cooperative Councils Innovation Network</dc:title>
  <dc:creator>Atif Shafique</dc:creator>
  <cp:lastModifiedBy>Abigail Melville</cp:lastModifiedBy>
  <cp:revision>157</cp:revision>
  <cp:lastPrinted>2014-01-28T10:58:45Z</cp:lastPrinted>
  <dcterms:created xsi:type="dcterms:W3CDTF">2014-01-19T13:35:47Z</dcterms:created>
  <dcterms:modified xsi:type="dcterms:W3CDTF">2014-11-25T16:07:09Z</dcterms:modified>
</cp:coreProperties>
</file>