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8" r:id="rId3"/>
    <p:sldId id="270" r:id="rId4"/>
    <p:sldId id="257" r:id="rId5"/>
    <p:sldId id="258" r:id="rId6"/>
    <p:sldId id="271" r:id="rId7"/>
    <p:sldId id="269" r:id="rId8"/>
    <p:sldId id="277" r:id="rId9"/>
    <p:sldId id="260" r:id="rId10"/>
    <p:sldId id="261" r:id="rId11"/>
    <p:sldId id="265" r:id="rId12"/>
    <p:sldId id="272" r:id="rId13"/>
    <p:sldId id="278" r:id="rId14"/>
    <p:sldId id="263" r:id="rId15"/>
    <p:sldId id="275" r:id="rId16"/>
    <p:sldId id="267" r:id="rId17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107" d="100"/>
          <a:sy n="107" d="100"/>
        </p:scale>
        <p:origin x="-108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285201-FB14-4F21-8763-65FA63D1AB34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B7702D-A1AD-41DE-BE49-9A579E1F865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7439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51A77A-99FC-4BED-A134-FD1DBDE75E75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237B0-F6A5-48B0-8599-9D0FDEDF49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037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42858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16701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024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7533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4462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20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5986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9133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54161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5754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16448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749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43899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5976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4237B0-F6A5-48B0-8599-9D0FDEDF49C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6405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94045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9181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77641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514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1338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3428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90067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0237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20547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6880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7819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26864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086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80114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353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4657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1493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77295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1459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549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955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55080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168E3F-5CF3-486F-B465-07A139F8FF30}" type="datetimeFigureOut">
              <a:rPr lang="en-GB" smtClean="0"/>
              <a:t>15/05/2014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1697E-5B9B-43AF-9EC4-E3E124A182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1454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C3DAC-6790-4CC3-A74C-8690903B4767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15/05/2014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04A89-BD34-4E17-B3F7-B32E8EC20123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807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Co-Production, Personalisation</a:t>
            </a:r>
            <a:br>
              <a:rPr lang="en-GB" b="1" dirty="0" smtClean="0">
                <a:solidFill>
                  <a:srgbClr val="7030A0"/>
                </a:solidFill>
              </a:rPr>
            </a:br>
            <a:r>
              <a:rPr lang="en-GB" b="1" dirty="0" smtClean="0">
                <a:solidFill>
                  <a:srgbClr val="7030A0"/>
                </a:solidFill>
              </a:rPr>
              <a:t>&amp; The Lambeth Living Well Collaborative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910952"/>
          </a:xfrm>
        </p:spPr>
        <p:txBody>
          <a:bodyPr>
            <a:normAutofit/>
          </a:bodyPr>
          <a:lstStyle/>
          <a:p>
            <a:r>
              <a:rPr lang="en-GB" sz="2400" dirty="0" smtClean="0"/>
              <a:t>Karen Clarke</a:t>
            </a:r>
          </a:p>
          <a:p>
            <a:r>
              <a:rPr lang="en-GB" sz="2400" dirty="0" smtClean="0"/>
              <a:t>Integrated Mental Health Commissioning Team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9351150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 Network Approach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8208912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57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4000" b="1" dirty="0" smtClean="0">
                <a:solidFill>
                  <a:srgbClr val="7030A0"/>
                </a:solidFill>
              </a:rPr>
              <a:t> The Living Well Network Hub </a:t>
            </a:r>
            <a:endParaRPr lang="en-GB" sz="4000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281339"/>
          </a:xfrm>
        </p:spPr>
        <p:txBody>
          <a:bodyPr/>
          <a:lstStyle/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Turning the system on its head, improved access and holistic triage at the ‘front end’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Working with people differently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Moving from a crisis-focused system to one that is focused on early intervention and </a:t>
            </a:r>
            <a:r>
              <a:rPr lang="en-GB" sz="2800" dirty="0" err="1" smtClean="0">
                <a:solidFill>
                  <a:schemeClr val="tx2">
                    <a:lumMod val="75000"/>
                  </a:schemeClr>
                </a:solidFill>
              </a:rPr>
              <a:t>reablement</a:t>
            </a:r>
            <a:endParaRPr lang="en-GB" sz="28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‘ Easy in and easy </a:t>
            </a:r>
            <a:r>
              <a:rPr lang="en-GB" sz="2800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ut’ between Primary </a:t>
            </a:r>
          </a:p>
          <a:p>
            <a:pPr marL="0" indent="0">
              <a:buNone/>
            </a:pPr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     and  Secondary care services</a:t>
            </a:r>
          </a:p>
          <a:p>
            <a:r>
              <a:rPr lang="en-GB" sz="2800" dirty="0" smtClean="0">
                <a:solidFill>
                  <a:schemeClr val="tx2">
                    <a:lumMod val="75000"/>
                  </a:schemeClr>
                </a:solidFill>
              </a:rPr>
              <a:t>Community Incentive Scheme for GPs</a:t>
            </a:r>
          </a:p>
          <a:p>
            <a:endParaRPr lang="en-GB" dirty="0" smtClean="0">
              <a:solidFill>
                <a:srgbClr val="7030A0"/>
              </a:solidFill>
            </a:endParaRPr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4077072"/>
            <a:ext cx="3024336" cy="229495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000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Provider Alliance Group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 PAG are the operational arm of the Collaborative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They bring life and structure to the re-shaping of Lambeth’s mental health services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Comprising providers including South London and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Maudsley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Trust (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SLaM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), commissioners, Lambeth Head of Social Care for mental health, service user representation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622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1800" b="0" i="0" u="none" strike="noStrike" baseline="0" dirty="0" smtClean="0">
                <a:solidFill>
                  <a:srgbClr val="000000"/>
                </a:solidFill>
                <a:latin typeface="Arial"/>
              </a:rPr>
              <a:t/>
            </a:r>
            <a:br>
              <a:rPr lang="en-GB" sz="1800" b="0" i="0" u="none" strike="noStrike" baseline="0" dirty="0" smtClean="0">
                <a:solidFill>
                  <a:srgbClr val="000000"/>
                </a:solidFill>
                <a:latin typeface="Arial"/>
              </a:rPr>
            </a:br>
            <a:r>
              <a:rPr lang="en-GB" b="1" i="0" u="none" strike="noStrike" baseline="0" dirty="0" smtClean="0">
                <a:solidFill>
                  <a:srgbClr val="7030A0"/>
                </a:solidFill>
                <a:latin typeface="Arial"/>
              </a:rPr>
              <a:t>Our New Commissioning Model 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794" y="1600200"/>
            <a:ext cx="7248411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797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Alliance contracting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Collaborative contracting through an Alliance Group</a:t>
            </a:r>
          </a:p>
          <a:p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Improved, integrated service offer at a reduced cost to the system</a:t>
            </a:r>
          </a:p>
          <a:p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O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utcomes-based contract encouraging alignment of values and behaviours</a:t>
            </a:r>
          </a:p>
          <a:p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Gainshare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and </a:t>
            </a:r>
            <a:r>
              <a:rPr lang="en-GB" dirty="0" err="1" smtClean="0">
                <a:solidFill>
                  <a:schemeClr val="tx2">
                    <a:lumMod val="75000"/>
                  </a:schemeClr>
                </a:solidFill>
              </a:rPr>
              <a:t>painshare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 for providers and commissioners</a:t>
            </a:r>
            <a:endParaRPr lang="en-GB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2049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552" y="1916832"/>
            <a:ext cx="5688632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 l="39998" t="11481" r="31667" b="20369"/>
          <a:stretch>
            <a:fillRect/>
          </a:stretch>
        </p:blipFill>
        <p:spPr bwMode="auto">
          <a:xfrm>
            <a:off x="6084168" y="2492896"/>
            <a:ext cx="2763683" cy="3738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ctangle 3"/>
          <p:cNvSpPr/>
          <p:nvPr/>
        </p:nvSpPr>
        <p:spPr>
          <a:xfrm rot="10800000" flipV="1">
            <a:off x="1043608" y="4581128"/>
            <a:ext cx="4952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>
                <a:solidFill>
                  <a:schemeClr val="tx1"/>
                </a:solidFill>
                <a:latin typeface="Arial" charset="0"/>
                <a:cs typeface="Arial" charset="0"/>
                <a:sym typeface="Arial" charset="0"/>
              </a:rPr>
              <a:t>www.lambethcollaborative.org.uk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289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895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/>
            </a:r>
            <a:br>
              <a:rPr lang="en-US" sz="3200" b="1" dirty="0" smtClean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</a:br>
            <a:r>
              <a:rPr lang="en-US" b="1" dirty="0" smtClean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>Our </a:t>
            </a:r>
            <a:r>
              <a:rPr lang="en-US" b="1" dirty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>story starts with wanting to radically improve outcomes  within a context of reduced public expenditure</a:t>
            </a:r>
            <a:endParaRPr lang="en-GB" dirty="0">
              <a:solidFill>
                <a:srgbClr val="7030A0"/>
              </a:solidFill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600401" cy="3359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10"/>
          <p:cNvPicPr>
            <a:picLocks noChangeAspect="1" noChangeArrowheads="1"/>
          </p:cNvPicPr>
          <p:nvPr/>
        </p:nvPicPr>
        <p:blipFill>
          <a:blip r:embed="rId4"/>
          <a:srcRect l="51198"/>
          <a:stretch>
            <a:fillRect/>
          </a:stretch>
        </p:blipFill>
        <p:spPr bwMode="auto">
          <a:xfrm>
            <a:off x="971600" y="404664"/>
            <a:ext cx="5688632" cy="5544616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4657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The Partnership Platform</a:t>
            </a:r>
            <a:endParaRPr lang="en-GB" b="1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19672" y="1412776"/>
            <a:ext cx="576064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02505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8229600" cy="551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020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 fontAlgn="base">
              <a:spcAft>
                <a:spcPct val="0"/>
              </a:spcAft>
            </a:pPr>
            <a:r>
              <a:rPr lang="en-US" sz="3200" b="1" dirty="0" smtClean="0">
                <a:solidFill>
                  <a:srgbClr val="660066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/>
            </a:r>
            <a:br>
              <a:rPr lang="en-US" sz="3200" b="1" dirty="0" smtClean="0">
                <a:solidFill>
                  <a:srgbClr val="660066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</a:b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>We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>have to </a:t>
            </a:r>
            <a:r>
              <a:rPr lang="en-US" sz="2800" b="1" dirty="0" smtClean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>work </a:t>
            </a:r>
            <a:r>
              <a:rPr lang="en-US" sz="2800" b="1" dirty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>with people to design and make decisions about what support we all want to see </a:t>
            </a:r>
            <a: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  <a:t/>
            </a:r>
            <a:br>
              <a:rPr lang="en-US" sz="4000" b="1" dirty="0">
                <a:solidFill>
                  <a:srgbClr val="7030A0"/>
                </a:solidFill>
                <a:latin typeface="Calibri" panose="020F0502020204030204" pitchFamily="34" charset="0"/>
                <a:ea typeface="Replica Pro Bold"/>
                <a:cs typeface="Calibri" panose="020F0502020204030204" pitchFamily="34" charset="0"/>
                <a:sym typeface="Alte Haas Grotesk"/>
              </a:rPr>
            </a:br>
            <a:endParaRPr lang="en-GB" sz="4000" b="1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5" name="Picture 10"/>
          <p:cNvPicPr>
            <a:picLocks noChangeAspect="1" noChangeArrowheads="1"/>
          </p:cNvPicPr>
          <p:nvPr/>
        </p:nvPicPr>
        <p:blipFill>
          <a:blip r:embed="rId3"/>
          <a:srcRect l="43401" b="6952"/>
          <a:stretch>
            <a:fillRect/>
          </a:stretch>
        </p:blipFill>
        <p:spPr bwMode="auto">
          <a:xfrm>
            <a:off x="5796136" y="3573016"/>
            <a:ext cx="2952328" cy="276542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7" name="Picture 1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4184">
            <a:off x="516867" y="1676757"/>
            <a:ext cx="3805238" cy="2520950"/>
          </a:xfrm>
          <a:prstGeom prst="rect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8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21437813">
            <a:off x="2092609" y="3793665"/>
            <a:ext cx="3779837" cy="2339471"/>
          </a:xfrm>
          <a:prstGeom prst="rect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80112" y="1587360"/>
            <a:ext cx="1944216" cy="2204715"/>
          </a:xfrm>
          <a:prstGeom prst="rect">
            <a:avLst/>
          </a:prstGeom>
          <a:noFill/>
          <a:ln w="38100" cap="flat">
            <a:solidFill>
              <a:srgbClr val="FFFFFF"/>
            </a:solidFill>
            <a:prstDash val="solid"/>
            <a:round/>
            <a:headEnd/>
            <a:tailEnd/>
          </a:ln>
          <a:effectLst>
            <a:outerShdw blurRad="50800" dist="38099" dir="2700000" algn="ctr" rotWithShape="0">
              <a:srgbClr val="000000">
                <a:alpha val="42999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10114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Working with people differently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7464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eplica Pro Bold"/>
                <a:sym typeface="Calibri" pitchFamily="34" charset="0"/>
              </a:rPr>
              <a:t>People as citizens and partners in delivery of their care</a:t>
            </a:r>
          </a:p>
          <a:p>
            <a:pPr lvl="0" eaLnBrk="0" fontAlgn="base" hangingPunct="0">
              <a:spcBef>
                <a:spcPts val="800"/>
              </a:spcBef>
              <a:spcAft>
                <a:spcPct val="0"/>
              </a:spcAft>
              <a:buFontTx/>
              <a:buChar char="•"/>
            </a:pPr>
            <a:r>
              <a:rPr kumimoji="0" lang="en-GB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uLnTx/>
                <a:uFillTx/>
                <a:latin typeface="Replica Pro Bold"/>
                <a:sym typeface="Calibri" pitchFamily="34" charset="0"/>
              </a:rPr>
              <a:t>Integrated care and support across health and social care</a:t>
            </a:r>
            <a:endParaRPr lang="en-GB" b="1" dirty="0" smtClean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Improved access </a:t>
            </a: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guidance and support in the community</a:t>
            </a: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Primary care capacity</a:t>
            </a: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Peer support</a:t>
            </a: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Increased user control and choice</a:t>
            </a:r>
          </a:p>
          <a:p>
            <a:r>
              <a:rPr lang="en-GB" sz="2800" b="1" dirty="0" smtClean="0">
                <a:solidFill>
                  <a:schemeClr val="tx2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Getting connected and supporting reciprocity</a:t>
            </a:r>
            <a:endParaRPr lang="en-GB" sz="2800" b="1" dirty="0">
              <a:solidFill>
                <a:schemeClr val="tx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020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43475" y="620688"/>
            <a:ext cx="4200525" cy="23622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38914" name="Picture 10"/>
          <p:cNvPicPr>
            <a:picLocks noChangeAspect="1" noChangeArrowheads="1"/>
          </p:cNvPicPr>
          <p:nvPr/>
        </p:nvPicPr>
        <p:blipFill>
          <a:blip r:embed="rId4" cstate="print"/>
          <a:srcRect l="51198"/>
          <a:stretch>
            <a:fillRect/>
          </a:stretch>
        </p:blipFill>
        <p:spPr bwMode="auto">
          <a:xfrm>
            <a:off x="2670175" y="76200"/>
            <a:ext cx="2446338" cy="28194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pic>
        <p:nvPicPr>
          <p:cNvPr id="13323" name="Picture 11"/>
          <p:cNvPicPr>
            <a:picLocks noChangeAspect="1" noChangeArrowheads="1"/>
          </p:cNvPicPr>
          <p:nvPr/>
        </p:nvPicPr>
        <p:blipFill>
          <a:blip r:embed="rId5" cstate="print"/>
          <a:srcRect r="32681"/>
          <a:stretch>
            <a:fillRect/>
          </a:stretch>
        </p:blipFill>
        <p:spPr bwMode="auto">
          <a:xfrm>
            <a:off x="176808" y="476672"/>
            <a:ext cx="2667000" cy="228240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13324" name="Picture 1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95250" y="3810000"/>
            <a:ext cx="4254500" cy="2392363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13325" name="Picture 1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60000">
            <a:off x="4730750" y="3167063"/>
            <a:ext cx="5545138" cy="3119437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sp>
        <p:nvSpPr>
          <p:cNvPr id="38918" name="Rectangle 14"/>
          <p:cNvSpPr>
            <a:spLocks/>
          </p:cNvSpPr>
          <p:nvPr/>
        </p:nvSpPr>
        <p:spPr bwMode="auto">
          <a:xfrm>
            <a:off x="3059832" y="915988"/>
            <a:ext cx="2376264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96888" algn="ctr"/>
            <a:r>
              <a:rPr lang="en-US" sz="2000" b="1" dirty="0">
                <a:solidFill>
                  <a:srgbClr val="002060"/>
                </a:solidFill>
                <a:ea typeface="Replica Pro Bold"/>
                <a:cs typeface="Replica Pro Bold"/>
                <a:sym typeface="Alte Haas Grotesk"/>
              </a:rPr>
              <a:t>Making people’s </a:t>
            </a:r>
            <a:endParaRPr lang="en-US" sz="2000" b="1" dirty="0">
              <a:solidFill>
                <a:srgbClr val="002060"/>
              </a:solidFill>
              <a:sym typeface="Calibri" pitchFamily="34" charset="0"/>
            </a:endParaRPr>
          </a:p>
          <a:p>
            <a:pPr marL="496888" algn="ctr"/>
            <a:r>
              <a:rPr lang="en-US" sz="2000" b="1" dirty="0">
                <a:solidFill>
                  <a:srgbClr val="002060"/>
                </a:solidFill>
                <a:ea typeface="Replica Pro Bold"/>
                <a:cs typeface="Replica Pro Bold"/>
                <a:sym typeface="Alte Haas Grotesk"/>
              </a:rPr>
              <a:t>assets work</a:t>
            </a:r>
          </a:p>
        </p:txBody>
      </p:sp>
      <p:sp>
        <p:nvSpPr>
          <p:cNvPr id="38919" name="Rectangle 15"/>
          <p:cNvSpPr>
            <a:spLocks/>
          </p:cNvSpPr>
          <p:nvPr/>
        </p:nvSpPr>
        <p:spPr bwMode="auto">
          <a:xfrm>
            <a:off x="0" y="5445224"/>
            <a:ext cx="2843808" cy="1000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96888" algn="ctr"/>
            <a:r>
              <a:rPr lang="en-US" sz="2000" dirty="0">
                <a:solidFill>
                  <a:srgbClr val="002060"/>
                </a:solidFill>
                <a:latin typeface="Calibri Bold" pitchFamily="34" charset="0"/>
                <a:ea typeface="Replica Pro Bold"/>
                <a:cs typeface="Replica Pro Bold"/>
                <a:sym typeface="Alte Haas Grotesk"/>
              </a:rPr>
              <a:t>Working together differently and </a:t>
            </a:r>
            <a:r>
              <a:rPr lang="en-US" sz="2000" dirty="0" err="1">
                <a:solidFill>
                  <a:srgbClr val="002060"/>
                </a:solidFill>
                <a:latin typeface="Calibri Bold" pitchFamily="34" charset="0"/>
                <a:ea typeface="Replica Pro Bold"/>
                <a:cs typeface="Replica Pro Bold"/>
                <a:sym typeface="Alte Haas Grotesk"/>
              </a:rPr>
              <a:t>timebanking</a:t>
            </a:r>
            <a:endParaRPr lang="en-US" sz="2000" dirty="0">
              <a:solidFill>
                <a:srgbClr val="002060"/>
              </a:solidFill>
              <a:latin typeface="Calibri Bold" pitchFamily="34" charset="0"/>
              <a:ea typeface="Replica Pro Bold"/>
              <a:cs typeface="Replica Pro Bold"/>
              <a:sym typeface="Alte Haas Grotesk"/>
            </a:endParaRPr>
          </a:p>
        </p:txBody>
      </p:sp>
      <p:sp>
        <p:nvSpPr>
          <p:cNvPr id="38920" name="Rectangle 16"/>
          <p:cNvSpPr>
            <a:spLocks/>
          </p:cNvSpPr>
          <p:nvPr/>
        </p:nvSpPr>
        <p:spPr bwMode="auto">
          <a:xfrm>
            <a:off x="4132263" y="2492896"/>
            <a:ext cx="3240087" cy="856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96888" algn="ctr"/>
            <a:r>
              <a:rPr lang="en-US" sz="2000" b="1" dirty="0">
                <a:solidFill>
                  <a:srgbClr val="002060"/>
                </a:solidFill>
                <a:ea typeface="Replica Pro Bold"/>
                <a:cs typeface="Replica Pro Bold"/>
                <a:sym typeface="Alte Haas Grotesk"/>
              </a:rPr>
              <a:t>Scaling </a:t>
            </a:r>
            <a:endParaRPr lang="en-US" sz="2000" b="1" dirty="0">
              <a:solidFill>
                <a:srgbClr val="002060"/>
              </a:solidFill>
              <a:sym typeface="Calibri" pitchFamily="34" charset="0"/>
            </a:endParaRPr>
          </a:p>
          <a:p>
            <a:pPr marL="496888" algn="ctr"/>
            <a:r>
              <a:rPr lang="en-US" sz="2000" b="1" dirty="0">
                <a:solidFill>
                  <a:srgbClr val="002060"/>
                </a:solidFill>
                <a:ea typeface="Replica Pro Bold"/>
                <a:cs typeface="Replica Pro Bold"/>
                <a:sym typeface="Alte Haas Grotesk"/>
              </a:rPr>
              <a:t>peer support</a:t>
            </a:r>
          </a:p>
        </p:txBody>
      </p:sp>
      <p:sp>
        <p:nvSpPr>
          <p:cNvPr id="38921" name="Rectangle 17"/>
          <p:cNvSpPr>
            <a:spLocks/>
          </p:cNvSpPr>
          <p:nvPr/>
        </p:nvSpPr>
        <p:spPr bwMode="auto">
          <a:xfrm>
            <a:off x="4341813" y="5229200"/>
            <a:ext cx="2462435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96888" algn="ctr"/>
            <a:r>
              <a:rPr lang="en-US" sz="2000" dirty="0">
                <a:solidFill>
                  <a:srgbClr val="002060"/>
                </a:solidFill>
                <a:latin typeface="Calibri Bold" pitchFamily="34" charset="0"/>
                <a:ea typeface="Replica Pro Bold"/>
                <a:cs typeface="Replica Pro Bold"/>
                <a:sym typeface="Alte Haas Grotesk"/>
              </a:rPr>
              <a:t>Building community assets </a:t>
            </a:r>
          </a:p>
        </p:txBody>
      </p:sp>
      <p:pic>
        <p:nvPicPr>
          <p:cNvPr id="13330" name="Picture 18"/>
          <p:cNvPicPr>
            <a:picLocks noChangeAspect="1" noChangeArrowheads="1"/>
          </p:cNvPicPr>
          <p:nvPr/>
        </p:nvPicPr>
        <p:blipFill>
          <a:blip r:embed="rId8" cstate="print"/>
          <a:srcRect l="43579" b="21622"/>
          <a:stretch>
            <a:fillRect/>
          </a:stretch>
        </p:blipFill>
        <p:spPr bwMode="auto">
          <a:xfrm>
            <a:off x="2905125" y="2133600"/>
            <a:ext cx="2651125" cy="22098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  <a:effectLst>
            <a:outerShdw blurRad="50800" dist="38099" dir="2700000" algn="ctr" rotWithShape="0">
              <a:schemeClr val="bg2">
                <a:alpha val="42999"/>
              </a:schemeClr>
            </a:outerShdw>
          </a:effectLst>
        </p:spPr>
      </p:pic>
      <p:pic>
        <p:nvPicPr>
          <p:cNvPr id="38923" name="Picture 19"/>
          <p:cNvPicPr>
            <a:picLocks noChangeAspect="1" noChangeArrowheads="1"/>
          </p:cNvPicPr>
          <p:nvPr/>
        </p:nvPicPr>
        <p:blipFill>
          <a:blip r:embed="rId9" cstate="print"/>
          <a:srcRect l="40450" t="42592" r="41666"/>
          <a:stretch>
            <a:fillRect/>
          </a:stretch>
        </p:blipFill>
        <p:spPr bwMode="auto">
          <a:xfrm>
            <a:off x="2362200" y="3095625"/>
            <a:ext cx="815975" cy="1476375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38924" name="Rectangle 20"/>
          <p:cNvSpPr>
            <a:spLocks/>
          </p:cNvSpPr>
          <p:nvPr/>
        </p:nvSpPr>
        <p:spPr bwMode="auto">
          <a:xfrm>
            <a:off x="3768725" y="2882900"/>
            <a:ext cx="1344613" cy="249238"/>
          </a:xfrm>
          <a:prstGeom prst="rect">
            <a:avLst/>
          </a:prstGeom>
          <a:solidFill>
            <a:srgbClr val="FFFFFF"/>
          </a:solidFill>
          <a:ln w="9525">
            <a:solidFill>
              <a:srgbClr val="FFFFFF"/>
            </a:solidFill>
            <a:round/>
            <a:headEnd/>
            <a:tailEnd/>
          </a:ln>
        </p:spPr>
        <p:txBody>
          <a:bodyPr lIns="0" tIns="0" rIns="0" bIns="0"/>
          <a:lstStyle/>
          <a:p>
            <a:pPr algn="ctr"/>
            <a:endParaRPr lang="en-GB">
              <a:solidFill>
                <a:prstClr val="black"/>
              </a:solidFill>
            </a:endParaRPr>
          </a:p>
        </p:txBody>
      </p:sp>
      <p:sp>
        <p:nvSpPr>
          <p:cNvPr id="38925" name="Rectangle 21"/>
          <p:cNvSpPr>
            <a:spLocks/>
          </p:cNvSpPr>
          <p:nvPr/>
        </p:nvSpPr>
        <p:spPr bwMode="auto">
          <a:xfrm rot="360000">
            <a:off x="3784600" y="3113088"/>
            <a:ext cx="1181100" cy="3556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dirty="0">
                <a:solidFill>
                  <a:prstClr val="black"/>
                </a:solidFill>
                <a:latin typeface="Apple Casual"/>
                <a:ea typeface="Apple Casual"/>
                <a:cs typeface="Apple Casual"/>
                <a:sym typeface="Apple Casual"/>
              </a:rPr>
              <a:t>Specialist</a:t>
            </a:r>
          </a:p>
        </p:txBody>
      </p:sp>
      <p:sp>
        <p:nvSpPr>
          <p:cNvPr id="38926" name="Rectangle 22"/>
          <p:cNvSpPr>
            <a:spLocks/>
          </p:cNvSpPr>
          <p:nvPr/>
        </p:nvSpPr>
        <p:spPr bwMode="auto">
          <a:xfrm>
            <a:off x="-381000" y="2978150"/>
            <a:ext cx="2816225" cy="90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 marL="496888" algn="ctr"/>
            <a:r>
              <a:rPr lang="en-US" sz="2000" dirty="0">
                <a:solidFill>
                  <a:srgbClr val="002060"/>
                </a:solidFill>
                <a:latin typeface="Calibri Bold" pitchFamily="34" charset="0"/>
                <a:ea typeface="Replica Pro Bold"/>
                <a:cs typeface="Replica Pro Bold"/>
                <a:sym typeface="Alte Haas Grotesk"/>
              </a:rPr>
              <a:t>Bringing together specialist and community support effectively</a:t>
            </a:r>
          </a:p>
        </p:txBody>
      </p:sp>
    </p:spTree>
    <p:extLst>
      <p:ext uri="{BB962C8B-B14F-4D97-AF65-F5344CB8AC3E}">
        <p14:creationId xmlns:p14="http://schemas.microsoft.com/office/powerpoint/2010/main" val="332722634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What we’ve been doing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en-GB" sz="4000" b="1" i="0" u="none" strike="noStrike" baseline="0" dirty="0" smtClean="0">
                <a:solidFill>
                  <a:srgbClr val="7030A0"/>
                </a:solidFill>
              </a:rPr>
              <a:t>Making people’s assets work</a:t>
            </a:r>
            <a:r>
              <a:rPr lang="en-GB" b="0" i="0" u="none" strike="noStrike" baseline="0" dirty="0" smtClean="0"/>
              <a:t>: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Community Options Team, recovery &amp; 	support plan</a:t>
            </a:r>
          </a:p>
          <a:p>
            <a:r>
              <a:rPr lang="en-GB" sz="4000" b="1" dirty="0" smtClean="0">
                <a:solidFill>
                  <a:srgbClr val="7030A0"/>
                </a:solidFill>
              </a:rPr>
              <a:t>Working together differently:</a:t>
            </a:r>
          </a:p>
          <a:p>
            <a:pPr marL="0" indent="0">
              <a:buNone/>
            </a:pPr>
            <a:r>
              <a:rPr lang="en-GB" dirty="0" smtClean="0"/>
              <a:t>    	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Personal health 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b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udgets &amp; integrated health 	and social care budgets, time banking</a:t>
            </a:r>
          </a:p>
          <a:p>
            <a:pPr lvl="0"/>
            <a:r>
              <a:rPr lang="en-GB" sz="4000" b="1" dirty="0">
                <a:solidFill>
                  <a:srgbClr val="7030A0"/>
                </a:solidFill>
              </a:rPr>
              <a:t>Building community assets</a:t>
            </a:r>
            <a:r>
              <a:rPr lang="en-GB" b="1" dirty="0">
                <a:solidFill>
                  <a:srgbClr val="7030A0"/>
                </a:solidFill>
              </a:rPr>
              <a:t>:</a:t>
            </a:r>
          </a:p>
          <a:p>
            <a:pPr marL="0" lvl="0" indent="0">
              <a:buNone/>
            </a:pPr>
            <a:r>
              <a:rPr lang="en-GB" b="1" dirty="0">
                <a:solidFill>
                  <a:srgbClr val="7030A0"/>
                </a:solidFill>
              </a:rPr>
              <a:t>	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Mapping local assets,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community connectors</a:t>
            </a:r>
          </a:p>
          <a:p>
            <a:r>
              <a:rPr lang="en-GB" sz="3900" b="1" dirty="0">
                <a:solidFill>
                  <a:srgbClr val="7030A0"/>
                </a:solidFill>
              </a:rPr>
              <a:t>Improving advice and information</a:t>
            </a:r>
            <a:r>
              <a:rPr lang="en-GB" b="1" dirty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Living Well Partnership</a:t>
            </a:r>
          </a:p>
          <a:p>
            <a:pPr marL="0" lvl="0" indent="0">
              <a:buNone/>
            </a:pPr>
            <a:endParaRPr lang="en-GB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51777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</a:rPr>
              <a:t>What we’ve been doing</a:t>
            </a:r>
            <a:endParaRPr lang="en-GB" b="1" dirty="0">
              <a:solidFill>
                <a:srgbClr val="7030A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>
            <a:normAutofit/>
          </a:bodyPr>
          <a:lstStyle/>
          <a:p>
            <a:r>
              <a:rPr lang="en-GB" sz="3600" b="1" i="0" u="none" strike="noStrike" baseline="0" dirty="0" smtClean="0">
                <a:solidFill>
                  <a:srgbClr val="7030A0"/>
                </a:solidFill>
              </a:rPr>
              <a:t>Scaling-up peer support</a:t>
            </a:r>
            <a:r>
              <a:rPr lang="en-GB" b="1" i="0" u="none" strike="noStrike" baseline="0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r>
              <a:rPr lang="en-GB" i="0" u="none" strike="noStrike" baseline="0" dirty="0" smtClean="0"/>
              <a:t> </a:t>
            </a:r>
            <a:r>
              <a:rPr lang="en-GB" i="0" u="none" strike="noStrike" baseline="0" dirty="0" smtClean="0">
                <a:solidFill>
                  <a:schemeClr val="tx2">
                    <a:lumMod val="75000"/>
                  </a:schemeClr>
                </a:solidFill>
              </a:rPr>
              <a:t>	Missing Link, Solidarity In A Crisis</a:t>
            </a:r>
          </a:p>
          <a:p>
            <a:pPr lvl="0"/>
            <a:r>
              <a:rPr lang="en-GB" sz="3600" b="1" dirty="0">
                <a:solidFill>
                  <a:srgbClr val="7030A0"/>
                </a:solidFill>
              </a:rPr>
              <a:t>Developing new service </a:t>
            </a:r>
            <a:r>
              <a:rPr lang="en-GB" sz="3600" b="1" dirty="0" smtClean="0">
                <a:solidFill>
                  <a:srgbClr val="7030A0"/>
                </a:solidFill>
              </a:rPr>
              <a:t>models</a:t>
            </a:r>
            <a:r>
              <a:rPr lang="en-GB" b="1" dirty="0" smtClean="0">
                <a:solidFill>
                  <a:srgbClr val="7030A0"/>
                </a:solidFill>
              </a:rPr>
              <a:t>:</a:t>
            </a:r>
            <a:endParaRPr lang="en-GB" b="1" dirty="0">
              <a:solidFill>
                <a:srgbClr val="7030A0"/>
              </a:solidFill>
            </a:endParaRPr>
          </a:p>
          <a:p>
            <a:pPr marL="0" lvl="0" indent="0">
              <a:buNone/>
            </a:pPr>
            <a:r>
              <a:rPr lang="en-GB" dirty="0">
                <a:solidFill>
                  <a:prstClr val="black"/>
                </a:solidFill>
              </a:rPr>
              <a:t>	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Community medication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prototype</a:t>
            </a:r>
            <a:r>
              <a:rPr lang="en-GB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en-GB" dirty="0" smtClean="0">
                <a:solidFill>
                  <a:schemeClr val="tx2">
                    <a:lumMod val="75000"/>
                  </a:schemeClr>
                </a:solidFill>
              </a:rPr>
              <a:t>	core/flexi housing schemes</a:t>
            </a:r>
          </a:p>
          <a:p>
            <a:pPr lvl="0"/>
            <a:r>
              <a:rPr lang="en-GB" sz="3600" b="1" dirty="0" smtClean="0">
                <a:solidFill>
                  <a:srgbClr val="7030A0"/>
                </a:solidFill>
              </a:rPr>
              <a:t>Growing culture change</a:t>
            </a:r>
            <a:r>
              <a:rPr lang="en-GB" b="1" dirty="0" smtClean="0">
                <a:solidFill>
                  <a:srgbClr val="7030A0"/>
                </a:solidFill>
              </a:rPr>
              <a:t>:</a:t>
            </a:r>
          </a:p>
          <a:p>
            <a:pPr marL="457200" lvl="1" indent="0">
              <a:buNone/>
            </a:pPr>
            <a:r>
              <a:rPr lang="en-GB" dirty="0" smtClean="0">
                <a:solidFill>
                  <a:srgbClr val="7030A0"/>
                </a:solidFill>
              </a:rPr>
              <a:t>	</a:t>
            </a:r>
            <a:r>
              <a:rPr lang="en-GB" sz="3200" dirty="0">
                <a:solidFill>
                  <a:schemeClr val="tx2">
                    <a:lumMod val="75000"/>
                  </a:schemeClr>
                </a:solidFill>
              </a:rPr>
              <a:t>T</a:t>
            </a:r>
            <a:r>
              <a:rPr lang="en-GB" sz="3200" dirty="0" smtClean="0">
                <a:solidFill>
                  <a:schemeClr val="tx2">
                    <a:lumMod val="75000"/>
                  </a:schemeClr>
                </a:solidFill>
              </a:rPr>
              <a:t>raining for sector teams, collecting stories 	and developing the Collaborative website</a:t>
            </a:r>
            <a:endParaRPr lang="en-GB" sz="3200" dirty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b="1" i="0" u="none" strike="noStrike" baseline="0" dirty="0" smtClean="0">
              <a:solidFill>
                <a:srgbClr val="7030A0"/>
              </a:solidFill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01997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273</Words>
  <Application>Microsoft Office PowerPoint</Application>
  <PresentationFormat>On-screen Show (4:3)</PresentationFormat>
  <Paragraphs>74</Paragraphs>
  <Slides>15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1_Office Theme</vt:lpstr>
      <vt:lpstr>Co-Production, Personalisation &amp; The Lambeth Living Well Collaborative</vt:lpstr>
      <vt:lpstr> Our story starts with wanting to radically improve outcomes  within a context of reduced public expenditure</vt:lpstr>
      <vt:lpstr>The Partnership Platform</vt:lpstr>
      <vt:lpstr>PowerPoint Presentation</vt:lpstr>
      <vt:lpstr> We have to work with people to design and make decisions about what support we all want to see  </vt:lpstr>
      <vt:lpstr>Working with people differently</vt:lpstr>
      <vt:lpstr>PowerPoint Presentation</vt:lpstr>
      <vt:lpstr>What we’ve been doing</vt:lpstr>
      <vt:lpstr>What we’ve been doing</vt:lpstr>
      <vt:lpstr>A Network Approach</vt:lpstr>
      <vt:lpstr> The Living Well Network Hub </vt:lpstr>
      <vt:lpstr>Provider Alliance Group</vt:lpstr>
      <vt:lpstr> Our New Commissioning Model </vt:lpstr>
      <vt:lpstr>Alliance contracting</vt:lpstr>
      <vt:lpstr>PowerPoint Presentation</vt:lpstr>
    </vt:vector>
  </TitlesOfParts>
  <Company>London Borough of Lambeth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Co-Production, Personalisation &amp; The Lambeth Living Well Collaborative</dc:title>
  <dc:creator>Clarke1,Karen</dc:creator>
  <cp:lastModifiedBy>Atif Shafique</cp:lastModifiedBy>
  <cp:revision>26</cp:revision>
  <cp:lastPrinted>2014-01-29T11:31:53Z</cp:lastPrinted>
  <dcterms:created xsi:type="dcterms:W3CDTF">2014-01-28T16:33:08Z</dcterms:created>
  <dcterms:modified xsi:type="dcterms:W3CDTF">2014-05-15T12:09:23Z</dcterms:modified>
</cp:coreProperties>
</file>