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67" r:id="rId4"/>
    <p:sldId id="268" r:id="rId5"/>
    <p:sldId id="269" r:id="rId6"/>
    <p:sldId id="271" r:id="rId7"/>
    <p:sldId id="273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B728B4-FD04-4B68-85AD-C63826226EF4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ABEBBE6-363B-4459-9502-5AA6351FF1FA}">
      <dgm:prSet phldrT="[Text]"/>
      <dgm:spPr/>
      <dgm:t>
        <a:bodyPr/>
        <a:lstStyle/>
        <a:p>
          <a:r>
            <a:rPr lang="en-GB"/>
            <a:t>Understanding assets &amp; needs, outcomes determined</a:t>
          </a:r>
        </a:p>
      </dgm:t>
    </dgm:pt>
    <dgm:pt modelId="{7B4EB8EE-ECD5-4398-A65B-55AB6A2A3252}" type="parTrans" cxnId="{BCFBEC28-1A30-42DF-ABF9-57B24E5E18F6}">
      <dgm:prSet/>
      <dgm:spPr/>
      <dgm:t>
        <a:bodyPr/>
        <a:lstStyle/>
        <a:p>
          <a:endParaRPr lang="en-GB"/>
        </a:p>
      </dgm:t>
    </dgm:pt>
    <dgm:pt modelId="{025D71EC-3312-4F1A-8867-E984931420B7}" type="sibTrans" cxnId="{BCFBEC28-1A30-42DF-ABF9-57B24E5E18F6}">
      <dgm:prSet/>
      <dgm:spPr/>
      <dgm:t>
        <a:bodyPr/>
        <a:lstStyle/>
        <a:p>
          <a:endParaRPr lang="en-GB"/>
        </a:p>
      </dgm:t>
    </dgm:pt>
    <dgm:pt modelId="{DFAC72FE-DDD5-41AB-B6B4-EA04D7B806D0}">
      <dgm:prSet phldrT="[Text]"/>
      <dgm:spPr/>
      <dgm:t>
        <a:bodyPr/>
        <a:lstStyle/>
        <a:p>
          <a:r>
            <a:rPr lang="en-GB"/>
            <a:t>Outcomes prioritised and resources allocated</a:t>
          </a:r>
        </a:p>
      </dgm:t>
    </dgm:pt>
    <dgm:pt modelId="{26BEF8F4-9F69-475C-9AC9-02F774614D5D}" type="parTrans" cxnId="{FE575E58-4DFD-4CD4-9790-AE3DD0FC3CDF}">
      <dgm:prSet/>
      <dgm:spPr/>
      <dgm:t>
        <a:bodyPr/>
        <a:lstStyle/>
        <a:p>
          <a:endParaRPr lang="en-GB"/>
        </a:p>
      </dgm:t>
    </dgm:pt>
    <dgm:pt modelId="{F6E6FC66-7D74-4652-A409-A6E6F3A7A227}" type="sibTrans" cxnId="{FE575E58-4DFD-4CD4-9790-AE3DD0FC3CDF}">
      <dgm:prSet/>
      <dgm:spPr/>
      <dgm:t>
        <a:bodyPr/>
        <a:lstStyle/>
        <a:p>
          <a:endParaRPr lang="en-GB"/>
        </a:p>
      </dgm:t>
    </dgm:pt>
    <dgm:pt modelId="{C97CC8A6-C399-4AA7-A9F5-8A4B55E6CBCC}">
      <dgm:prSet phldrT="[Text]"/>
      <dgm:spPr/>
      <dgm:t>
        <a:bodyPr/>
        <a:lstStyle/>
        <a:p>
          <a:r>
            <a:rPr lang="en-GB"/>
            <a:t>Marketplace understanding and options appraisal</a:t>
          </a:r>
        </a:p>
      </dgm:t>
    </dgm:pt>
    <dgm:pt modelId="{DA2C5790-778D-401A-A037-7022CE29AA03}" type="parTrans" cxnId="{7FA4D982-A3CE-4435-B072-91BBA69C6DB9}">
      <dgm:prSet/>
      <dgm:spPr/>
      <dgm:t>
        <a:bodyPr/>
        <a:lstStyle/>
        <a:p>
          <a:endParaRPr lang="en-GB"/>
        </a:p>
      </dgm:t>
    </dgm:pt>
    <dgm:pt modelId="{19888EC3-B34F-453D-95C8-1A8DC3179A8C}" type="sibTrans" cxnId="{7FA4D982-A3CE-4435-B072-91BBA69C6DB9}">
      <dgm:prSet/>
      <dgm:spPr/>
      <dgm:t>
        <a:bodyPr/>
        <a:lstStyle/>
        <a:p>
          <a:endParaRPr lang="en-GB"/>
        </a:p>
      </dgm:t>
    </dgm:pt>
    <dgm:pt modelId="{ACD59F87-540F-4731-8489-B67093DC5F18}">
      <dgm:prSet phldrT="[Text]"/>
      <dgm:spPr/>
      <dgm:t>
        <a:bodyPr/>
        <a:lstStyle/>
        <a:p>
          <a:r>
            <a:rPr lang="en-GB"/>
            <a:t>Acquisition of services and activities</a:t>
          </a:r>
        </a:p>
      </dgm:t>
    </dgm:pt>
    <dgm:pt modelId="{D66AC01A-9BF8-4E59-A0D2-03AD9C5434FB}" type="parTrans" cxnId="{753B1D8C-FE48-4453-9E85-84DE6C4B200F}">
      <dgm:prSet/>
      <dgm:spPr/>
      <dgm:t>
        <a:bodyPr/>
        <a:lstStyle/>
        <a:p>
          <a:endParaRPr lang="en-GB"/>
        </a:p>
      </dgm:t>
    </dgm:pt>
    <dgm:pt modelId="{17E1192A-2132-45C2-83CF-B4258C9A5E09}" type="sibTrans" cxnId="{753B1D8C-FE48-4453-9E85-84DE6C4B200F}">
      <dgm:prSet/>
      <dgm:spPr/>
      <dgm:t>
        <a:bodyPr/>
        <a:lstStyle/>
        <a:p>
          <a:endParaRPr lang="en-GB"/>
        </a:p>
      </dgm:t>
    </dgm:pt>
    <dgm:pt modelId="{778C8445-75B6-460F-8F91-1E31F717904C}">
      <dgm:prSet phldrT="[Text]"/>
      <dgm:spPr/>
      <dgm:t>
        <a:bodyPr/>
        <a:lstStyle/>
        <a:p>
          <a:r>
            <a:rPr lang="en-GB"/>
            <a:t>Activity and service delivery</a:t>
          </a:r>
        </a:p>
      </dgm:t>
    </dgm:pt>
    <dgm:pt modelId="{E28C16CF-98EC-4223-BC58-B8E964E9A9E4}" type="parTrans" cxnId="{50AA1CFA-2EA2-4FDF-9B1A-12A2EC2646DE}">
      <dgm:prSet/>
      <dgm:spPr/>
      <dgm:t>
        <a:bodyPr/>
        <a:lstStyle/>
        <a:p>
          <a:endParaRPr lang="en-GB"/>
        </a:p>
      </dgm:t>
    </dgm:pt>
    <dgm:pt modelId="{67BF8B3D-1FAD-4434-ACF4-90D8D14526F8}" type="sibTrans" cxnId="{50AA1CFA-2EA2-4FDF-9B1A-12A2EC2646DE}">
      <dgm:prSet/>
      <dgm:spPr/>
      <dgm:t>
        <a:bodyPr/>
        <a:lstStyle/>
        <a:p>
          <a:endParaRPr lang="en-GB"/>
        </a:p>
      </dgm:t>
    </dgm:pt>
    <dgm:pt modelId="{9EE21677-D53A-4504-9878-48E81F5FB88B}">
      <dgm:prSet phldrT="[Text]"/>
      <dgm:spPr/>
      <dgm:t>
        <a:bodyPr/>
        <a:lstStyle/>
        <a:p>
          <a:r>
            <a:rPr lang="en-GB" dirty="0"/>
            <a:t>Monitoring and review</a:t>
          </a:r>
        </a:p>
      </dgm:t>
    </dgm:pt>
    <dgm:pt modelId="{07A31276-2662-40A0-A9E8-1EB250D6FDB3}" type="parTrans" cxnId="{E37331D2-615F-4F1C-9B60-72A0C3845578}">
      <dgm:prSet/>
      <dgm:spPr/>
      <dgm:t>
        <a:bodyPr/>
        <a:lstStyle/>
        <a:p>
          <a:endParaRPr lang="en-GB"/>
        </a:p>
      </dgm:t>
    </dgm:pt>
    <dgm:pt modelId="{0D2EB8A1-A3C4-4CF7-8A78-3F5EDE79DABA}" type="sibTrans" cxnId="{E37331D2-615F-4F1C-9B60-72A0C3845578}">
      <dgm:prSet/>
      <dgm:spPr/>
      <dgm:t>
        <a:bodyPr/>
        <a:lstStyle/>
        <a:p>
          <a:endParaRPr lang="en-GB"/>
        </a:p>
      </dgm:t>
    </dgm:pt>
    <dgm:pt modelId="{CBFFA1F3-5EFC-4BC9-B333-E95D4346884B}" type="pres">
      <dgm:prSet presAssocID="{66B728B4-FD04-4B68-85AD-C63826226EF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E5D3D9C-B304-42A5-A16B-9E6EF142FA0F}" type="pres">
      <dgm:prSet presAssocID="{3ABEBBE6-363B-4459-9502-5AA6351FF1FA}" presName="node" presStyleLbl="node1" presStyleIdx="0" presStyleCnt="6" custRadScaleRad="101191" custRadScaleInc="-705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2631D6-2DF1-44BA-9EDC-4A359DFC6B53}" type="pres">
      <dgm:prSet presAssocID="{3ABEBBE6-363B-4459-9502-5AA6351FF1FA}" presName="spNode" presStyleCnt="0"/>
      <dgm:spPr/>
    </dgm:pt>
    <dgm:pt modelId="{516D4000-FD30-42B2-9771-28892011302F}" type="pres">
      <dgm:prSet presAssocID="{025D71EC-3312-4F1A-8867-E984931420B7}" presName="sibTrans" presStyleLbl="sibTrans1D1" presStyleIdx="0" presStyleCnt="6"/>
      <dgm:spPr/>
      <dgm:t>
        <a:bodyPr/>
        <a:lstStyle/>
        <a:p>
          <a:endParaRPr lang="en-GB"/>
        </a:p>
      </dgm:t>
    </dgm:pt>
    <dgm:pt modelId="{AEB3B026-D2CE-418A-9429-C44318E3825A}" type="pres">
      <dgm:prSet presAssocID="{DFAC72FE-DDD5-41AB-B6B4-EA04D7B806D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FB5B0E-1D75-4C9E-99D0-58A6D11F0E1E}" type="pres">
      <dgm:prSet presAssocID="{DFAC72FE-DDD5-41AB-B6B4-EA04D7B806D0}" presName="spNode" presStyleCnt="0"/>
      <dgm:spPr/>
    </dgm:pt>
    <dgm:pt modelId="{B7A5C406-447B-4876-B6C9-926A2605A407}" type="pres">
      <dgm:prSet presAssocID="{F6E6FC66-7D74-4652-A409-A6E6F3A7A227}" presName="sibTrans" presStyleLbl="sibTrans1D1" presStyleIdx="1" presStyleCnt="6"/>
      <dgm:spPr/>
      <dgm:t>
        <a:bodyPr/>
        <a:lstStyle/>
        <a:p>
          <a:endParaRPr lang="en-GB"/>
        </a:p>
      </dgm:t>
    </dgm:pt>
    <dgm:pt modelId="{A7F4A57E-641C-4F05-9229-EF79686D5330}" type="pres">
      <dgm:prSet presAssocID="{C97CC8A6-C399-4AA7-A9F5-8A4B55E6CBC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E08D6D-1E20-412B-8712-89E6856E37CC}" type="pres">
      <dgm:prSet presAssocID="{C97CC8A6-C399-4AA7-A9F5-8A4B55E6CBCC}" presName="spNode" presStyleCnt="0"/>
      <dgm:spPr/>
    </dgm:pt>
    <dgm:pt modelId="{441C20AE-AAE3-4E9C-9DD3-E5E59DA02044}" type="pres">
      <dgm:prSet presAssocID="{19888EC3-B34F-453D-95C8-1A8DC3179A8C}" presName="sibTrans" presStyleLbl="sibTrans1D1" presStyleIdx="2" presStyleCnt="6"/>
      <dgm:spPr/>
      <dgm:t>
        <a:bodyPr/>
        <a:lstStyle/>
        <a:p>
          <a:endParaRPr lang="en-GB"/>
        </a:p>
      </dgm:t>
    </dgm:pt>
    <dgm:pt modelId="{73EC1CF8-685D-4C7B-8787-C70B27485AAD}" type="pres">
      <dgm:prSet presAssocID="{ACD59F87-540F-4731-8489-B67093DC5F1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6A8C0A-43EE-4C58-9C1F-FAF1C754FF7B}" type="pres">
      <dgm:prSet presAssocID="{ACD59F87-540F-4731-8489-B67093DC5F18}" presName="spNode" presStyleCnt="0"/>
      <dgm:spPr/>
    </dgm:pt>
    <dgm:pt modelId="{54030BFE-6CAE-42D7-9208-48DE1F9D09E7}" type="pres">
      <dgm:prSet presAssocID="{17E1192A-2132-45C2-83CF-B4258C9A5E09}" presName="sibTrans" presStyleLbl="sibTrans1D1" presStyleIdx="3" presStyleCnt="6"/>
      <dgm:spPr/>
      <dgm:t>
        <a:bodyPr/>
        <a:lstStyle/>
        <a:p>
          <a:endParaRPr lang="en-GB"/>
        </a:p>
      </dgm:t>
    </dgm:pt>
    <dgm:pt modelId="{71BF935D-1929-4B58-8DA3-34261A801491}" type="pres">
      <dgm:prSet presAssocID="{778C8445-75B6-460F-8F91-1E31F717904C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B95CD6-0418-4636-A3BD-052801A5341D}" type="pres">
      <dgm:prSet presAssocID="{778C8445-75B6-460F-8F91-1E31F717904C}" presName="spNode" presStyleCnt="0"/>
      <dgm:spPr/>
    </dgm:pt>
    <dgm:pt modelId="{3C9197C9-D53D-441F-9290-BE8FE1391874}" type="pres">
      <dgm:prSet presAssocID="{67BF8B3D-1FAD-4434-ACF4-90D8D14526F8}" presName="sibTrans" presStyleLbl="sibTrans1D1" presStyleIdx="4" presStyleCnt="6"/>
      <dgm:spPr/>
      <dgm:t>
        <a:bodyPr/>
        <a:lstStyle/>
        <a:p>
          <a:endParaRPr lang="en-GB"/>
        </a:p>
      </dgm:t>
    </dgm:pt>
    <dgm:pt modelId="{8AAED0BE-72E5-4117-B8B2-ACBC1F50C4AA}" type="pres">
      <dgm:prSet presAssocID="{9EE21677-D53A-4504-9878-48E81F5FB88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6EA5E5-D222-46EE-9E5E-DC7BAD156141}" type="pres">
      <dgm:prSet presAssocID="{9EE21677-D53A-4504-9878-48E81F5FB88B}" presName="spNode" presStyleCnt="0"/>
      <dgm:spPr/>
    </dgm:pt>
    <dgm:pt modelId="{8C37F73F-CA15-4618-949F-B27053D4391C}" type="pres">
      <dgm:prSet presAssocID="{0D2EB8A1-A3C4-4CF7-8A78-3F5EDE79DABA}" presName="sibTrans" presStyleLbl="sibTrans1D1" presStyleIdx="5" presStyleCnt="6"/>
      <dgm:spPr/>
      <dgm:t>
        <a:bodyPr/>
        <a:lstStyle/>
        <a:p>
          <a:endParaRPr lang="en-GB"/>
        </a:p>
      </dgm:t>
    </dgm:pt>
  </dgm:ptLst>
  <dgm:cxnLst>
    <dgm:cxn modelId="{E37331D2-615F-4F1C-9B60-72A0C3845578}" srcId="{66B728B4-FD04-4B68-85AD-C63826226EF4}" destId="{9EE21677-D53A-4504-9878-48E81F5FB88B}" srcOrd="5" destOrd="0" parTransId="{07A31276-2662-40A0-A9E8-1EB250D6FDB3}" sibTransId="{0D2EB8A1-A3C4-4CF7-8A78-3F5EDE79DABA}"/>
    <dgm:cxn modelId="{4F0A8AE4-0BA0-4BB2-9D2F-B9286229AEE8}" type="presOf" srcId="{778C8445-75B6-460F-8F91-1E31F717904C}" destId="{71BF935D-1929-4B58-8DA3-34261A801491}" srcOrd="0" destOrd="0" presId="urn:microsoft.com/office/officeart/2005/8/layout/cycle5"/>
    <dgm:cxn modelId="{905A887E-E311-48F6-B46E-993DE33131DF}" type="presOf" srcId="{17E1192A-2132-45C2-83CF-B4258C9A5E09}" destId="{54030BFE-6CAE-42D7-9208-48DE1F9D09E7}" srcOrd="0" destOrd="0" presId="urn:microsoft.com/office/officeart/2005/8/layout/cycle5"/>
    <dgm:cxn modelId="{ED93266A-63D2-4412-B263-72995623BC01}" type="presOf" srcId="{0D2EB8A1-A3C4-4CF7-8A78-3F5EDE79DABA}" destId="{8C37F73F-CA15-4618-949F-B27053D4391C}" srcOrd="0" destOrd="0" presId="urn:microsoft.com/office/officeart/2005/8/layout/cycle5"/>
    <dgm:cxn modelId="{A329519A-035F-4BB7-8A83-D2909FE67DBD}" type="presOf" srcId="{3ABEBBE6-363B-4459-9502-5AA6351FF1FA}" destId="{4E5D3D9C-B304-42A5-A16B-9E6EF142FA0F}" srcOrd="0" destOrd="0" presId="urn:microsoft.com/office/officeart/2005/8/layout/cycle5"/>
    <dgm:cxn modelId="{BCFBEC28-1A30-42DF-ABF9-57B24E5E18F6}" srcId="{66B728B4-FD04-4B68-85AD-C63826226EF4}" destId="{3ABEBBE6-363B-4459-9502-5AA6351FF1FA}" srcOrd="0" destOrd="0" parTransId="{7B4EB8EE-ECD5-4398-A65B-55AB6A2A3252}" sibTransId="{025D71EC-3312-4F1A-8867-E984931420B7}"/>
    <dgm:cxn modelId="{4F4F2970-D39E-4F26-84B0-9D91885A6784}" type="presOf" srcId="{67BF8B3D-1FAD-4434-ACF4-90D8D14526F8}" destId="{3C9197C9-D53D-441F-9290-BE8FE1391874}" srcOrd="0" destOrd="0" presId="urn:microsoft.com/office/officeart/2005/8/layout/cycle5"/>
    <dgm:cxn modelId="{8AD0CE8D-4933-4BD0-A475-5F2E01EE1A42}" type="presOf" srcId="{9EE21677-D53A-4504-9878-48E81F5FB88B}" destId="{8AAED0BE-72E5-4117-B8B2-ACBC1F50C4AA}" srcOrd="0" destOrd="0" presId="urn:microsoft.com/office/officeart/2005/8/layout/cycle5"/>
    <dgm:cxn modelId="{253E17F1-80B5-45A7-BFA1-B0A08A0BFA37}" type="presOf" srcId="{DFAC72FE-DDD5-41AB-B6B4-EA04D7B806D0}" destId="{AEB3B026-D2CE-418A-9429-C44318E3825A}" srcOrd="0" destOrd="0" presId="urn:microsoft.com/office/officeart/2005/8/layout/cycle5"/>
    <dgm:cxn modelId="{50AA1CFA-2EA2-4FDF-9B1A-12A2EC2646DE}" srcId="{66B728B4-FD04-4B68-85AD-C63826226EF4}" destId="{778C8445-75B6-460F-8F91-1E31F717904C}" srcOrd="4" destOrd="0" parTransId="{E28C16CF-98EC-4223-BC58-B8E964E9A9E4}" sibTransId="{67BF8B3D-1FAD-4434-ACF4-90D8D14526F8}"/>
    <dgm:cxn modelId="{FE575E58-4DFD-4CD4-9790-AE3DD0FC3CDF}" srcId="{66B728B4-FD04-4B68-85AD-C63826226EF4}" destId="{DFAC72FE-DDD5-41AB-B6B4-EA04D7B806D0}" srcOrd="1" destOrd="0" parTransId="{26BEF8F4-9F69-475C-9AC9-02F774614D5D}" sibTransId="{F6E6FC66-7D74-4652-A409-A6E6F3A7A227}"/>
    <dgm:cxn modelId="{7FA4D982-A3CE-4435-B072-91BBA69C6DB9}" srcId="{66B728B4-FD04-4B68-85AD-C63826226EF4}" destId="{C97CC8A6-C399-4AA7-A9F5-8A4B55E6CBCC}" srcOrd="2" destOrd="0" parTransId="{DA2C5790-778D-401A-A037-7022CE29AA03}" sibTransId="{19888EC3-B34F-453D-95C8-1A8DC3179A8C}"/>
    <dgm:cxn modelId="{42E5CAFF-1694-4092-A61B-9F083781A8CD}" type="presOf" srcId="{F6E6FC66-7D74-4652-A409-A6E6F3A7A227}" destId="{B7A5C406-447B-4876-B6C9-926A2605A407}" srcOrd="0" destOrd="0" presId="urn:microsoft.com/office/officeart/2005/8/layout/cycle5"/>
    <dgm:cxn modelId="{753B1D8C-FE48-4453-9E85-84DE6C4B200F}" srcId="{66B728B4-FD04-4B68-85AD-C63826226EF4}" destId="{ACD59F87-540F-4731-8489-B67093DC5F18}" srcOrd="3" destOrd="0" parTransId="{D66AC01A-9BF8-4E59-A0D2-03AD9C5434FB}" sibTransId="{17E1192A-2132-45C2-83CF-B4258C9A5E09}"/>
    <dgm:cxn modelId="{89F90100-5F78-4209-825D-7AD0957565FD}" type="presOf" srcId="{025D71EC-3312-4F1A-8867-E984931420B7}" destId="{516D4000-FD30-42B2-9771-28892011302F}" srcOrd="0" destOrd="0" presId="urn:microsoft.com/office/officeart/2005/8/layout/cycle5"/>
    <dgm:cxn modelId="{2F300AE8-F22D-44EF-A7B2-B45B0AA9C597}" type="presOf" srcId="{C97CC8A6-C399-4AA7-A9F5-8A4B55E6CBCC}" destId="{A7F4A57E-641C-4F05-9229-EF79686D5330}" srcOrd="0" destOrd="0" presId="urn:microsoft.com/office/officeart/2005/8/layout/cycle5"/>
    <dgm:cxn modelId="{3F517668-E324-43F7-8442-911B7912B663}" type="presOf" srcId="{66B728B4-FD04-4B68-85AD-C63826226EF4}" destId="{CBFFA1F3-5EFC-4BC9-B333-E95D4346884B}" srcOrd="0" destOrd="0" presId="urn:microsoft.com/office/officeart/2005/8/layout/cycle5"/>
    <dgm:cxn modelId="{7F936BA1-09B0-4902-B862-D6A25E63BDD4}" type="presOf" srcId="{ACD59F87-540F-4731-8489-B67093DC5F18}" destId="{73EC1CF8-685D-4C7B-8787-C70B27485AAD}" srcOrd="0" destOrd="0" presId="urn:microsoft.com/office/officeart/2005/8/layout/cycle5"/>
    <dgm:cxn modelId="{07C00497-E878-48E0-A057-6A51BEEF4C9C}" type="presOf" srcId="{19888EC3-B34F-453D-95C8-1A8DC3179A8C}" destId="{441C20AE-AAE3-4E9C-9DD3-E5E59DA02044}" srcOrd="0" destOrd="0" presId="urn:microsoft.com/office/officeart/2005/8/layout/cycle5"/>
    <dgm:cxn modelId="{5C4AFEE3-0050-4947-8997-9DD736B93F3F}" type="presParOf" srcId="{CBFFA1F3-5EFC-4BC9-B333-E95D4346884B}" destId="{4E5D3D9C-B304-42A5-A16B-9E6EF142FA0F}" srcOrd="0" destOrd="0" presId="urn:microsoft.com/office/officeart/2005/8/layout/cycle5"/>
    <dgm:cxn modelId="{2EDDDFB2-D563-44E2-9294-574FF5552F35}" type="presParOf" srcId="{CBFFA1F3-5EFC-4BC9-B333-E95D4346884B}" destId="{F62631D6-2DF1-44BA-9EDC-4A359DFC6B53}" srcOrd="1" destOrd="0" presId="urn:microsoft.com/office/officeart/2005/8/layout/cycle5"/>
    <dgm:cxn modelId="{0B36D223-96DC-4AA6-AB35-C87DA65A1869}" type="presParOf" srcId="{CBFFA1F3-5EFC-4BC9-B333-E95D4346884B}" destId="{516D4000-FD30-42B2-9771-28892011302F}" srcOrd="2" destOrd="0" presId="urn:microsoft.com/office/officeart/2005/8/layout/cycle5"/>
    <dgm:cxn modelId="{D3CC2C14-BA6A-449F-B73D-4CD27B41C3A9}" type="presParOf" srcId="{CBFFA1F3-5EFC-4BC9-B333-E95D4346884B}" destId="{AEB3B026-D2CE-418A-9429-C44318E3825A}" srcOrd="3" destOrd="0" presId="urn:microsoft.com/office/officeart/2005/8/layout/cycle5"/>
    <dgm:cxn modelId="{61116242-C08C-4515-9D18-6366CE29A679}" type="presParOf" srcId="{CBFFA1F3-5EFC-4BC9-B333-E95D4346884B}" destId="{96FB5B0E-1D75-4C9E-99D0-58A6D11F0E1E}" srcOrd="4" destOrd="0" presId="urn:microsoft.com/office/officeart/2005/8/layout/cycle5"/>
    <dgm:cxn modelId="{2924E138-0C8B-4DD3-AF77-F0DD43301832}" type="presParOf" srcId="{CBFFA1F3-5EFC-4BC9-B333-E95D4346884B}" destId="{B7A5C406-447B-4876-B6C9-926A2605A407}" srcOrd="5" destOrd="0" presId="urn:microsoft.com/office/officeart/2005/8/layout/cycle5"/>
    <dgm:cxn modelId="{0BFD879F-F982-435A-8AAE-B82B90184A24}" type="presParOf" srcId="{CBFFA1F3-5EFC-4BC9-B333-E95D4346884B}" destId="{A7F4A57E-641C-4F05-9229-EF79686D5330}" srcOrd="6" destOrd="0" presId="urn:microsoft.com/office/officeart/2005/8/layout/cycle5"/>
    <dgm:cxn modelId="{498AB3ED-B010-437B-9DBB-3A6A72A467BC}" type="presParOf" srcId="{CBFFA1F3-5EFC-4BC9-B333-E95D4346884B}" destId="{C6E08D6D-1E20-412B-8712-89E6856E37CC}" srcOrd="7" destOrd="0" presId="urn:microsoft.com/office/officeart/2005/8/layout/cycle5"/>
    <dgm:cxn modelId="{A5CED302-1753-489D-8D75-14891CE101A2}" type="presParOf" srcId="{CBFFA1F3-5EFC-4BC9-B333-E95D4346884B}" destId="{441C20AE-AAE3-4E9C-9DD3-E5E59DA02044}" srcOrd="8" destOrd="0" presId="urn:microsoft.com/office/officeart/2005/8/layout/cycle5"/>
    <dgm:cxn modelId="{71C68322-A8B4-4DA3-8261-BEC61FCCDAF1}" type="presParOf" srcId="{CBFFA1F3-5EFC-4BC9-B333-E95D4346884B}" destId="{73EC1CF8-685D-4C7B-8787-C70B27485AAD}" srcOrd="9" destOrd="0" presId="urn:microsoft.com/office/officeart/2005/8/layout/cycle5"/>
    <dgm:cxn modelId="{37B8783A-20D8-4CC3-8BF9-EE6F49A13317}" type="presParOf" srcId="{CBFFA1F3-5EFC-4BC9-B333-E95D4346884B}" destId="{886A8C0A-43EE-4C58-9C1F-FAF1C754FF7B}" srcOrd="10" destOrd="0" presId="urn:microsoft.com/office/officeart/2005/8/layout/cycle5"/>
    <dgm:cxn modelId="{B89E2959-8357-43D7-8DFC-08E5620E0085}" type="presParOf" srcId="{CBFFA1F3-5EFC-4BC9-B333-E95D4346884B}" destId="{54030BFE-6CAE-42D7-9208-48DE1F9D09E7}" srcOrd="11" destOrd="0" presId="urn:microsoft.com/office/officeart/2005/8/layout/cycle5"/>
    <dgm:cxn modelId="{6E16E583-43CE-4138-BE12-63AED23F5217}" type="presParOf" srcId="{CBFFA1F3-5EFC-4BC9-B333-E95D4346884B}" destId="{71BF935D-1929-4B58-8DA3-34261A801491}" srcOrd="12" destOrd="0" presId="urn:microsoft.com/office/officeart/2005/8/layout/cycle5"/>
    <dgm:cxn modelId="{2C3DC526-3420-4EC8-854F-239A68982513}" type="presParOf" srcId="{CBFFA1F3-5EFC-4BC9-B333-E95D4346884B}" destId="{A7B95CD6-0418-4636-A3BD-052801A5341D}" srcOrd="13" destOrd="0" presId="urn:microsoft.com/office/officeart/2005/8/layout/cycle5"/>
    <dgm:cxn modelId="{5E15F8DB-B14E-4409-9551-A2800232639C}" type="presParOf" srcId="{CBFFA1F3-5EFC-4BC9-B333-E95D4346884B}" destId="{3C9197C9-D53D-441F-9290-BE8FE1391874}" srcOrd="14" destOrd="0" presId="urn:microsoft.com/office/officeart/2005/8/layout/cycle5"/>
    <dgm:cxn modelId="{EEFC27B4-3BBD-4C35-92C9-24CCC502CD96}" type="presParOf" srcId="{CBFFA1F3-5EFC-4BC9-B333-E95D4346884B}" destId="{8AAED0BE-72E5-4117-B8B2-ACBC1F50C4AA}" srcOrd="15" destOrd="0" presId="urn:microsoft.com/office/officeart/2005/8/layout/cycle5"/>
    <dgm:cxn modelId="{209A4947-6D14-4AFD-9071-D55F3614399A}" type="presParOf" srcId="{CBFFA1F3-5EFC-4BC9-B333-E95D4346884B}" destId="{616EA5E5-D222-46EE-9E5E-DC7BAD156141}" srcOrd="16" destOrd="0" presId="urn:microsoft.com/office/officeart/2005/8/layout/cycle5"/>
    <dgm:cxn modelId="{1355B121-C406-4A0C-BBA9-817193029762}" type="presParOf" srcId="{CBFFA1F3-5EFC-4BC9-B333-E95D4346884B}" destId="{8C37F73F-CA15-4618-949F-B27053D4391C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D3D9C-B304-42A5-A16B-9E6EF142FA0F}">
      <dsp:nvSpPr>
        <dsp:cNvPr id="0" name=""/>
        <dsp:cNvSpPr/>
      </dsp:nvSpPr>
      <dsp:spPr>
        <a:xfrm>
          <a:off x="1705926" y="0"/>
          <a:ext cx="1322037" cy="85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Understanding assets &amp; needs, outcomes determined</a:t>
          </a:r>
        </a:p>
      </dsp:txBody>
      <dsp:txXfrm>
        <a:off x="1747875" y="41949"/>
        <a:ext cx="1238139" cy="775426"/>
      </dsp:txXfrm>
    </dsp:sp>
    <dsp:sp modelId="{516D4000-FD30-42B2-9771-28892011302F}">
      <dsp:nvSpPr>
        <dsp:cNvPr id="0" name=""/>
        <dsp:cNvSpPr/>
      </dsp:nvSpPr>
      <dsp:spPr>
        <a:xfrm>
          <a:off x="370958" y="422083"/>
          <a:ext cx="4053547" cy="4053547"/>
        </a:xfrm>
        <a:custGeom>
          <a:avLst/>
          <a:gdLst/>
          <a:ahLst/>
          <a:cxnLst/>
          <a:rect l="0" t="0" r="0" b="0"/>
          <a:pathLst>
            <a:path>
              <a:moveTo>
                <a:pt x="2835599" y="168383"/>
              </a:moveTo>
              <a:arcTo wR="2026773" hR="2026773" stAng="17611205" swAng="98802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B3B026-D2CE-418A-9429-C44318E3825A}">
      <dsp:nvSpPr>
        <dsp:cNvPr id="0" name=""/>
        <dsp:cNvSpPr/>
      </dsp:nvSpPr>
      <dsp:spPr>
        <a:xfrm>
          <a:off x="3511658" y="1025513"/>
          <a:ext cx="1322037" cy="85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Outcomes prioritised and resources allocated</a:t>
          </a:r>
        </a:p>
      </dsp:txBody>
      <dsp:txXfrm>
        <a:off x="3553607" y="1067462"/>
        <a:ext cx="1238139" cy="775426"/>
      </dsp:txXfrm>
    </dsp:sp>
    <dsp:sp modelId="{B7A5C406-447B-4876-B6C9-926A2605A407}">
      <dsp:nvSpPr>
        <dsp:cNvPr id="0" name=""/>
        <dsp:cNvSpPr/>
      </dsp:nvSpPr>
      <dsp:spPr>
        <a:xfrm>
          <a:off x="390666" y="441788"/>
          <a:ext cx="4053547" cy="4053547"/>
        </a:xfrm>
        <a:custGeom>
          <a:avLst/>
          <a:gdLst/>
          <a:ahLst/>
          <a:cxnLst/>
          <a:rect l="0" t="0" r="0" b="0"/>
          <a:pathLst>
            <a:path>
              <a:moveTo>
                <a:pt x="4021902" y="1670020"/>
              </a:moveTo>
              <a:arcTo wR="2026773" hR="2026773" stAng="20991718" swAng="121656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4A57E-641C-4F05-9229-EF79686D5330}">
      <dsp:nvSpPr>
        <dsp:cNvPr id="0" name=""/>
        <dsp:cNvSpPr/>
      </dsp:nvSpPr>
      <dsp:spPr>
        <a:xfrm>
          <a:off x="3511658" y="3052287"/>
          <a:ext cx="1322037" cy="85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Marketplace understanding and options appraisal</a:t>
          </a:r>
        </a:p>
      </dsp:txBody>
      <dsp:txXfrm>
        <a:off x="3553607" y="3094236"/>
        <a:ext cx="1238139" cy="775426"/>
      </dsp:txXfrm>
    </dsp:sp>
    <dsp:sp modelId="{441C20AE-AAE3-4E9C-9DD3-E5E59DA02044}">
      <dsp:nvSpPr>
        <dsp:cNvPr id="0" name=""/>
        <dsp:cNvSpPr/>
      </dsp:nvSpPr>
      <dsp:spPr>
        <a:xfrm>
          <a:off x="390666" y="441788"/>
          <a:ext cx="4053547" cy="4053547"/>
        </a:xfrm>
        <a:custGeom>
          <a:avLst/>
          <a:gdLst/>
          <a:ahLst/>
          <a:cxnLst/>
          <a:rect l="0" t="0" r="0" b="0"/>
          <a:pathLst>
            <a:path>
              <a:moveTo>
                <a:pt x="3316818" y="3589974"/>
              </a:moveTo>
              <a:arcTo wR="2026773" hR="2026773" stAng="3028114" swAng="92552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EC1CF8-685D-4C7B-8787-C70B27485AAD}">
      <dsp:nvSpPr>
        <dsp:cNvPr id="0" name=""/>
        <dsp:cNvSpPr/>
      </dsp:nvSpPr>
      <dsp:spPr>
        <a:xfrm>
          <a:off x="1756421" y="4065674"/>
          <a:ext cx="1322037" cy="85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Acquisition of services and activities</a:t>
          </a:r>
        </a:p>
      </dsp:txBody>
      <dsp:txXfrm>
        <a:off x="1798370" y="4107623"/>
        <a:ext cx="1238139" cy="775426"/>
      </dsp:txXfrm>
    </dsp:sp>
    <dsp:sp modelId="{54030BFE-6CAE-42D7-9208-48DE1F9D09E7}">
      <dsp:nvSpPr>
        <dsp:cNvPr id="0" name=""/>
        <dsp:cNvSpPr/>
      </dsp:nvSpPr>
      <dsp:spPr>
        <a:xfrm>
          <a:off x="390666" y="441788"/>
          <a:ext cx="4053547" cy="4053547"/>
        </a:xfrm>
        <a:custGeom>
          <a:avLst/>
          <a:gdLst/>
          <a:ahLst/>
          <a:cxnLst/>
          <a:rect l="0" t="0" r="0" b="0"/>
          <a:pathLst>
            <a:path>
              <a:moveTo>
                <a:pt x="1198983" y="3876794"/>
              </a:moveTo>
              <a:arcTo wR="2026773" hR="2026773" stAng="6846366" swAng="92552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F935D-1929-4B58-8DA3-34261A801491}">
      <dsp:nvSpPr>
        <dsp:cNvPr id="0" name=""/>
        <dsp:cNvSpPr/>
      </dsp:nvSpPr>
      <dsp:spPr>
        <a:xfrm>
          <a:off x="1183" y="3052287"/>
          <a:ext cx="1322037" cy="85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Activity and service delivery</a:t>
          </a:r>
        </a:p>
      </dsp:txBody>
      <dsp:txXfrm>
        <a:off x="43132" y="3094236"/>
        <a:ext cx="1238139" cy="775426"/>
      </dsp:txXfrm>
    </dsp:sp>
    <dsp:sp modelId="{3C9197C9-D53D-441F-9290-BE8FE1391874}">
      <dsp:nvSpPr>
        <dsp:cNvPr id="0" name=""/>
        <dsp:cNvSpPr/>
      </dsp:nvSpPr>
      <dsp:spPr>
        <a:xfrm>
          <a:off x="390666" y="441788"/>
          <a:ext cx="4053547" cy="4053547"/>
        </a:xfrm>
        <a:custGeom>
          <a:avLst/>
          <a:gdLst/>
          <a:ahLst/>
          <a:cxnLst/>
          <a:rect l="0" t="0" r="0" b="0"/>
          <a:pathLst>
            <a:path>
              <a:moveTo>
                <a:pt x="31644" y="2383527"/>
              </a:moveTo>
              <a:arcTo wR="2026773" hR="2026773" stAng="10191718" swAng="121656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ED0BE-72E5-4117-B8B2-ACBC1F50C4AA}">
      <dsp:nvSpPr>
        <dsp:cNvPr id="0" name=""/>
        <dsp:cNvSpPr/>
      </dsp:nvSpPr>
      <dsp:spPr>
        <a:xfrm>
          <a:off x="1183" y="1025513"/>
          <a:ext cx="1322037" cy="8593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Monitoring and review</a:t>
          </a:r>
        </a:p>
      </dsp:txBody>
      <dsp:txXfrm>
        <a:off x="43132" y="1067462"/>
        <a:ext cx="1238139" cy="775426"/>
      </dsp:txXfrm>
    </dsp:sp>
    <dsp:sp modelId="{8C37F73F-CA15-4618-949F-B27053D4391C}">
      <dsp:nvSpPr>
        <dsp:cNvPr id="0" name=""/>
        <dsp:cNvSpPr/>
      </dsp:nvSpPr>
      <dsp:spPr>
        <a:xfrm>
          <a:off x="412624" y="419798"/>
          <a:ext cx="4053547" cy="4053547"/>
        </a:xfrm>
        <a:custGeom>
          <a:avLst/>
          <a:gdLst/>
          <a:ahLst/>
          <a:cxnLst/>
          <a:rect l="0" t="0" r="0" b="0"/>
          <a:pathLst>
            <a:path>
              <a:moveTo>
                <a:pt x="706072" y="489386"/>
              </a:moveTo>
              <a:arcTo wR="2026773" hR="2026773" stAng="13760134" swAng="87787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5F2463-6C49-4821-BC69-105566406C12}" type="datetimeFigureOut">
              <a:rPr lang="en-GB" smtClean="0"/>
              <a:t>15/05/2014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547471-1845-4B50-8E6F-AA8EC8B22F64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Continuing the cooperative journey: cooperative commissioning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Phase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527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have we learned?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91672" y="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The model – learning from existing projects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251520" y="1235193"/>
            <a:ext cx="289065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GB" sz="1800" dirty="0" err="1" smtClean="0"/>
              <a:t>Tulse</a:t>
            </a:r>
            <a:r>
              <a:rPr lang="en-GB" sz="1800" dirty="0" smtClean="0"/>
              <a:t> Hill project</a:t>
            </a:r>
            <a:endParaRPr lang="en-GB" sz="1800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0" y="1235193"/>
            <a:ext cx="361073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Starting with a conversation about the change people want to see</a:t>
            </a:r>
          </a:p>
          <a:p>
            <a:r>
              <a:rPr lang="en-GB" sz="1200" dirty="0" smtClean="0"/>
              <a:t>Defining outcomes locally</a:t>
            </a:r>
          </a:p>
          <a:p>
            <a:r>
              <a:rPr lang="en-GB" sz="1200" dirty="0" smtClean="0"/>
              <a:t>Working differently with ward councillors</a:t>
            </a:r>
            <a:endParaRPr lang="en-GB" sz="12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251520" y="2564904"/>
            <a:ext cx="289065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 smtClean="0"/>
              <a:t>West Norwood Workshop</a:t>
            </a:r>
            <a:endParaRPr lang="en-GB" sz="1800" dirty="0"/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251520" y="3823309"/>
            <a:ext cx="289065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 smtClean="0"/>
              <a:t>Cooperative local investment plans</a:t>
            </a:r>
            <a:endParaRPr lang="en-GB" sz="1800" dirty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230885" y="5104033"/>
            <a:ext cx="289065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 smtClean="0"/>
              <a:t>Neighbourhood Enhancement Programme</a:t>
            </a:r>
            <a:endParaRPr lang="en-GB" sz="1800" dirty="0"/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0" y="2564903"/>
            <a:ext cx="361073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Practically capacity building in the community and among officers and councillors for community based commissioning</a:t>
            </a:r>
          </a:p>
          <a:p>
            <a:r>
              <a:rPr lang="en-GB" sz="1200" dirty="0" smtClean="0"/>
              <a:t>Testing out what local cooperation looks like</a:t>
            </a:r>
          </a:p>
          <a:p>
            <a:r>
              <a:rPr lang="en-GB" sz="1200" dirty="0" smtClean="0"/>
              <a:t>Starting by mapping what is there, and what we can build on</a:t>
            </a:r>
          </a:p>
          <a:p>
            <a:r>
              <a:rPr lang="en-GB" sz="1200" dirty="0" smtClean="0"/>
              <a:t>Identifying community priorities for change</a:t>
            </a:r>
            <a:endParaRPr lang="en-GB" sz="1200" dirty="0"/>
          </a:p>
        </p:txBody>
      </p:sp>
      <p:sp>
        <p:nvSpPr>
          <p:cNvPr id="12" name="Content Placeholder 4"/>
          <p:cNvSpPr txBox="1">
            <a:spLocks/>
          </p:cNvSpPr>
          <p:nvPr/>
        </p:nvSpPr>
        <p:spPr>
          <a:xfrm>
            <a:off x="4572000" y="3823309"/>
            <a:ext cx="361073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Defined budgets for local areas to be used achieving outcomes</a:t>
            </a:r>
          </a:p>
          <a:p>
            <a:r>
              <a:rPr lang="en-GB" sz="1200" dirty="0" smtClean="0"/>
              <a:t>Need to rethink community engagement approach</a:t>
            </a:r>
          </a:p>
          <a:p>
            <a:r>
              <a:rPr lang="en-GB" sz="1200" dirty="0" smtClean="0"/>
              <a:t>Key role for ward councillors</a:t>
            </a: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4597470" y="5104033"/>
            <a:ext cx="3610732" cy="839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70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 smtClean="0"/>
              <a:t>Starting with a conversation about the change people want to see in their area</a:t>
            </a:r>
          </a:p>
          <a:p>
            <a:r>
              <a:rPr lang="en-GB" sz="1200" dirty="0" smtClean="0"/>
              <a:t>Focus on building local networks</a:t>
            </a:r>
          </a:p>
          <a:p>
            <a:r>
              <a:rPr lang="en-GB" sz="1200" dirty="0" smtClean="0"/>
              <a:t>Recognition that priorities are different in different neighbourhoods</a:t>
            </a:r>
          </a:p>
          <a:p>
            <a:r>
              <a:rPr lang="en-GB" sz="1200" dirty="0" smtClean="0"/>
              <a:t>Different role for ward councillors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04098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still cooperative commissioning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91672" y="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The model </a:t>
            </a:r>
            <a:endParaRPr lang="en-GB" dirty="0">
              <a:solidFill>
                <a:prstClr val="white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04518267"/>
              </p:ext>
            </p:extLst>
          </p:nvPr>
        </p:nvGraphicFramePr>
        <p:xfrm>
          <a:off x="457200" y="1219200"/>
          <a:ext cx="483488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95736" y="3396363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CITIZEN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012160" y="4221088"/>
            <a:ext cx="2880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…But not all cooperative commissioning needs to, or should, take place at a borough wide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64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can it work? Cabinet role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91672" y="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The model – how could it work?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147248" cy="4937760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   Cabinet decides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8" name="Picture 4" descr="C:\Users\HJameson\AppData\Local\Microsoft\Windows\Temporary Internet Files\Content.IE5\HI2T8ZJK\MC90024037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37" y="2955906"/>
            <a:ext cx="1812341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584556"/>
            <a:ext cx="2370722" cy="1647674"/>
          </a:xfrm>
          <a:prstGeom prst="rect">
            <a:avLst/>
          </a:prstGeom>
        </p:spPr>
      </p:pic>
      <p:sp>
        <p:nvSpPr>
          <p:cNvPr id="9" name="Oval Callout 8"/>
          <p:cNvSpPr/>
          <p:nvPr/>
        </p:nvSpPr>
        <p:spPr>
          <a:xfrm>
            <a:off x="2555776" y="1197633"/>
            <a:ext cx="3960440" cy="170793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Which outcomes are best commissioned at which level?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940152" y="2643545"/>
            <a:ext cx="28803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do we decide what gets commissioned at what level?</a:t>
            </a:r>
          </a:p>
          <a:p>
            <a:r>
              <a:rPr lang="en-GB" dirty="0" smtClean="0"/>
              <a:t>Look at the outcomes at a more granular level and ask: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is the political aspiration?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What offers the best value for money?</a:t>
            </a:r>
          </a:p>
          <a:p>
            <a:pPr marL="342900" indent="-342900">
              <a:buAutoNum type="arabicPeriod"/>
            </a:pPr>
            <a:r>
              <a:rPr lang="en-GB" dirty="0" smtClean="0"/>
              <a:t>Where do we most need to work closely with people to achieve the outcome?</a:t>
            </a:r>
          </a:p>
          <a:p>
            <a:pPr marL="342900" indent="-342900">
              <a:buAutoNum type="arabicPeriod"/>
            </a:pPr>
            <a:r>
              <a:rPr lang="en-GB" dirty="0" smtClean="0"/>
              <a:t>Where can we build on what is already there?</a:t>
            </a:r>
            <a:endParaRPr lang="en-GB" dirty="0"/>
          </a:p>
        </p:txBody>
      </p:sp>
      <p:sp>
        <p:nvSpPr>
          <p:cNvPr id="12" name="Down Arrow 11"/>
          <p:cNvSpPr/>
          <p:nvPr/>
        </p:nvSpPr>
        <p:spPr>
          <a:xfrm>
            <a:off x="3300138" y="4213206"/>
            <a:ext cx="2279974" cy="20961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Allocate resources to each outcome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91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can it work? Councillors and citizens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91672" y="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The model – how could it work?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  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6897417" y="3599324"/>
            <a:ext cx="2160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Citizens (residents, businesses, groups)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Councillors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Officers</a:t>
            </a:r>
          </a:p>
          <a:p>
            <a:r>
              <a:rPr lang="en-GB" dirty="0" smtClean="0"/>
              <a:t>Working together to undertake commissioning</a:t>
            </a:r>
            <a:endParaRPr lang="en-GB" dirty="0"/>
          </a:p>
          <a:p>
            <a:endParaRPr lang="en-GB" dirty="0" smtClean="0"/>
          </a:p>
        </p:txBody>
      </p:sp>
      <p:pic>
        <p:nvPicPr>
          <p:cNvPr id="2051" name="Picture 3" descr="C:\Users\HJameson\AppData\Local\Microsoft\Windows\Temporary Internet Files\Content.IE5\IW5CK6HV\MC9002403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48" y="1831545"/>
            <a:ext cx="1822399" cy="133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2097749" y="1202298"/>
            <a:ext cx="3456384" cy="15320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Young people have opportunities to fulfil their ambitions: How can we achieve that outcome here?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83568" y="3167483"/>
            <a:ext cx="3240360" cy="28803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Looking at the strengths and needs of our community, we think it would be best to focus on:</a:t>
            </a:r>
          </a:p>
          <a:p>
            <a:pPr lvl="0"/>
            <a:r>
              <a:rPr lang="en-GB" sz="1600" dirty="0" smtClean="0"/>
              <a:t>* Young </a:t>
            </a:r>
            <a:r>
              <a:rPr lang="en-GB" sz="1600" dirty="0"/>
              <a:t>people have the skills and attributes that support them to have sustainable careers  </a:t>
            </a:r>
          </a:p>
          <a:p>
            <a:pPr lvl="0"/>
            <a:r>
              <a:rPr lang="en-GB" sz="1600" dirty="0" smtClean="0"/>
              <a:t>*Parents </a:t>
            </a:r>
            <a:r>
              <a:rPr lang="en-GB" sz="1600" dirty="0"/>
              <a:t>are recognised for playing a strong and positive role in the family and community </a:t>
            </a:r>
          </a:p>
          <a:p>
            <a:pPr algn="ctr"/>
            <a:endParaRPr lang="en-GB" dirty="0"/>
          </a:p>
        </p:txBody>
      </p:sp>
      <p:sp>
        <p:nvSpPr>
          <p:cNvPr id="11" name="Right Arrow 10"/>
          <p:cNvSpPr/>
          <p:nvPr/>
        </p:nvSpPr>
        <p:spPr>
          <a:xfrm>
            <a:off x="3923928" y="3861048"/>
            <a:ext cx="3024336" cy="172819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002060"/>
                </a:solidFill>
              </a:rPr>
              <a:t>We have these resources (£, people, partners) to achieve this outcome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8632" y="6420892"/>
            <a:ext cx="55695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NB – this example of outcome development is taken from </a:t>
            </a:r>
            <a:r>
              <a:rPr lang="en-GB" sz="1400" dirty="0" err="1" smtClean="0"/>
              <a:t>Tulse</a:t>
            </a:r>
            <a:r>
              <a:rPr lang="en-GB" sz="1400" dirty="0" smtClean="0"/>
              <a:t> Hill pilot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71928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We’re still working out: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2"/>
          </p:nvPr>
        </p:nvSpPr>
        <p:spPr>
          <a:xfrm>
            <a:off x="467544" y="1216152"/>
            <a:ext cx="8206302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Cooperation</a:t>
            </a:r>
          </a:p>
          <a:p>
            <a:r>
              <a:rPr lang="en-GB" dirty="0" smtClean="0"/>
              <a:t>What are the most (cost) effective ways of working together with people in commissioning and sustaining this over time?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accent1"/>
                </a:solidFill>
              </a:rPr>
              <a:t>Capacity</a:t>
            </a:r>
          </a:p>
          <a:p>
            <a:r>
              <a:rPr lang="en-GB" dirty="0" smtClean="0"/>
              <a:t>What kind of support and development will ward members need to play a leadership role in this?</a:t>
            </a:r>
          </a:p>
          <a:p>
            <a:r>
              <a:rPr lang="en-GB" dirty="0" smtClean="0"/>
              <a:t>What kind of support and development do officers need to work more flexibly to support citizens participate in commissioning, including the delivery of outcomes?</a:t>
            </a:r>
          </a:p>
        </p:txBody>
      </p:sp>
      <p:sp>
        <p:nvSpPr>
          <p:cNvPr id="4" name="Rectangle 3"/>
          <p:cNvSpPr/>
          <p:nvPr/>
        </p:nvSpPr>
        <p:spPr>
          <a:xfrm>
            <a:off x="6191672" y="0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prstClr val="white"/>
                </a:solidFill>
              </a:rPr>
              <a:t>The model – how could it be delivered?</a:t>
            </a:r>
            <a:endParaRPr lang="en-GB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34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are still working on….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/>
                </a:solidFill>
              </a:rPr>
              <a:t>Clarity</a:t>
            </a:r>
          </a:p>
          <a:p>
            <a:r>
              <a:rPr lang="en-GB" dirty="0"/>
              <a:t>How do we address some of the systems issues? What is the best way of allocating resources/ disaggregating budgets?</a:t>
            </a:r>
          </a:p>
          <a:p>
            <a:r>
              <a:rPr lang="en-GB" dirty="0"/>
              <a:t>What issues might arise from operating commissioning at different levels? Too much complexity? Efficiency cost? </a:t>
            </a:r>
          </a:p>
          <a:p>
            <a:r>
              <a:rPr lang="en-GB" dirty="0"/>
              <a:t>Does neighbourhood commissioning automatically lead to more neighbourhood delivery?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604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Help – where are you 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are you doing to work at a local level?</a:t>
            </a:r>
          </a:p>
          <a:p>
            <a:pPr lvl="1"/>
            <a:r>
              <a:rPr lang="en-GB" dirty="0" smtClean="0"/>
              <a:t>Do you develop local outcomes? </a:t>
            </a:r>
          </a:p>
          <a:p>
            <a:pPr lvl="1"/>
            <a:r>
              <a:rPr lang="en-GB" dirty="0" smtClean="0"/>
              <a:t>Are you doing commissioning locally, or is it neighbourhood management? 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What have you learnt? </a:t>
            </a:r>
          </a:p>
          <a:p>
            <a:endParaRPr lang="en-GB" dirty="0"/>
          </a:p>
          <a:p>
            <a:r>
              <a:rPr lang="en-GB" dirty="0" smtClean="0"/>
              <a:t>What is distinctly cooperative about your arrangements? </a:t>
            </a:r>
          </a:p>
        </p:txBody>
      </p:sp>
    </p:spTree>
    <p:extLst>
      <p:ext uri="{BB962C8B-B14F-4D97-AF65-F5344CB8AC3E}">
        <p14:creationId xmlns:p14="http://schemas.microsoft.com/office/powerpoint/2010/main" val="2751805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1596</TotalTime>
  <Words>594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Continuing the cooperative journey: cooperative commissioning</vt:lpstr>
      <vt:lpstr>What have we learned?</vt:lpstr>
      <vt:lpstr>This is still cooperative commissioning</vt:lpstr>
      <vt:lpstr>How can it work? Cabinet role</vt:lpstr>
      <vt:lpstr>How can it work? Councillors and citizens</vt:lpstr>
      <vt:lpstr>We’re still working out:</vt:lpstr>
      <vt:lpstr>And are still working on….</vt:lpstr>
      <vt:lpstr>Help – where are you at?</vt:lpstr>
    </vt:vector>
  </TitlesOfParts>
  <Company>London Borough of Lambeth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commissioning</dc:title>
  <dc:creator>Hannah Jameson</dc:creator>
  <cp:lastModifiedBy>Atif Shafique</cp:lastModifiedBy>
  <cp:revision>42</cp:revision>
  <dcterms:created xsi:type="dcterms:W3CDTF">2014-01-20T11:12:31Z</dcterms:created>
  <dcterms:modified xsi:type="dcterms:W3CDTF">2014-05-15T12:10:23Z</dcterms:modified>
</cp:coreProperties>
</file>