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an Bancroft" initials="IB" lastIdx="1" clrIdx="0"/>
  <p:cmAuthor id="1" name="Abigail Melville" initials="AM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B9E8FF"/>
    <a:srgbClr val="A3E0FF"/>
    <a:srgbClr val="FFFF89"/>
    <a:srgbClr val="E0C1FF"/>
    <a:srgbClr val="E7E7FF"/>
    <a:srgbClr val="D5D5FF"/>
    <a:srgbClr val="B3FFFF"/>
    <a:srgbClr val="FFC78F"/>
    <a:srgbClr val="F7E8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9F6D6-2FF4-4DCB-8874-9724EBC65C91}" type="datetimeFigureOut">
              <a:rPr lang="en-GB" smtClean="0"/>
              <a:pPr/>
              <a:t>13/05/2014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9C0D-BECB-47F6-B871-3CAB524C8E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02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9F6D6-2FF4-4DCB-8874-9724EBC65C91}" type="datetimeFigureOut">
              <a:rPr lang="en-GB" smtClean="0"/>
              <a:pPr/>
              <a:t>13/05/2014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9C0D-BECB-47F6-B871-3CAB524C8E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713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9F6D6-2FF4-4DCB-8874-9724EBC65C91}" type="datetimeFigureOut">
              <a:rPr lang="en-GB" smtClean="0"/>
              <a:pPr/>
              <a:t>13/05/2014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9C0D-BECB-47F6-B871-3CAB524C8E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853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9F6D6-2FF4-4DCB-8874-9724EBC65C91}" type="datetimeFigureOut">
              <a:rPr lang="en-GB" smtClean="0"/>
              <a:pPr/>
              <a:t>13/05/2014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9C0D-BECB-47F6-B871-3CAB524C8E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202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9F6D6-2FF4-4DCB-8874-9724EBC65C91}" type="datetimeFigureOut">
              <a:rPr lang="en-GB" smtClean="0"/>
              <a:pPr/>
              <a:t>13/05/2014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9C0D-BECB-47F6-B871-3CAB524C8E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2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9F6D6-2FF4-4DCB-8874-9724EBC65C91}" type="datetimeFigureOut">
              <a:rPr lang="en-GB" smtClean="0"/>
              <a:pPr/>
              <a:t>13/05/2014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9C0D-BECB-47F6-B871-3CAB524C8E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46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9F6D6-2FF4-4DCB-8874-9724EBC65C91}" type="datetimeFigureOut">
              <a:rPr lang="en-GB" smtClean="0"/>
              <a:pPr/>
              <a:t>13/05/2014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9C0D-BECB-47F6-B871-3CAB524C8E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90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9F6D6-2FF4-4DCB-8874-9724EBC65C91}" type="datetimeFigureOut">
              <a:rPr lang="en-GB" smtClean="0"/>
              <a:pPr/>
              <a:t>13/05/2014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9C0D-BECB-47F6-B871-3CAB524C8E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825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9F6D6-2FF4-4DCB-8874-9724EBC65C91}" type="datetimeFigureOut">
              <a:rPr lang="en-GB" smtClean="0"/>
              <a:pPr/>
              <a:t>13/05/2014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9C0D-BECB-47F6-B871-3CAB524C8E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789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9F6D6-2FF4-4DCB-8874-9724EBC65C91}" type="datetimeFigureOut">
              <a:rPr lang="en-GB" smtClean="0"/>
              <a:pPr/>
              <a:t>13/05/2014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9C0D-BECB-47F6-B871-3CAB524C8E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839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9F6D6-2FF4-4DCB-8874-9724EBC65C91}" type="datetimeFigureOut">
              <a:rPr lang="en-GB" smtClean="0"/>
              <a:pPr/>
              <a:t>13/05/2014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39C0D-BECB-47F6-B871-3CAB524C8E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264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9F6D6-2FF4-4DCB-8874-9724EBC65C91}" type="datetimeFigureOut">
              <a:rPr lang="en-GB" smtClean="0"/>
              <a:pPr/>
              <a:t>13/05/2014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39C0D-BECB-47F6-B871-3CAB524C8E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79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Our vision for cooperative localism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How Cooperative Councils create productive places and resilient communities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121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GB" dirty="0" smtClean="0"/>
              <a:t>A Cooperative Place is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72608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 smtClean="0"/>
              <a:t>Fair</a:t>
            </a:r>
            <a:r>
              <a:rPr lang="en-GB" dirty="0" smtClean="0"/>
              <a:t> – we tackle deprivation and ensure opportunities for all. </a:t>
            </a:r>
          </a:p>
          <a:p>
            <a:r>
              <a:rPr lang="en-GB" b="1" dirty="0" smtClean="0"/>
              <a:t>Responsible</a:t>
            </a:r>
            <a:r>
              <a:rPr lang="en-GB" dirty="0" smtClean="0"/>
              <a:t> – we promote self reliance and mutual aid so everyone does their bit.</a:t>
            </a:r>
            <a:endParaRPr lang="en-GB" i="1" dirty="0" smtClean="0"/>
          </a:p>
          <a:p>
            <a:r>
              <a:rPr lang="en-GB" b="1" dirty="0" smtClean="0"/>
              <a:t>Collaborative</a:t>
            </a:r>
            <a:r>
              <a:rPr lang="en-GB" dirty="0" smtClean="0"/>
              <a:t> – we develop honest relationships, building on the strengths in our community to achieve shared outcomes.</a:t>
            </a:r>
          </a:p>
          <a:p>
            <a:r>
              <a:rPr lang="en-GB" b="1" dirty="0" smtClean="0"/>
              <a:t>Democratic </a:t>
            </a:r>
            <a:r>
              <a:rPr lang="en-GB" i="1" dirty="0" smtClean="0"/>
              <a:t>– </a:t>
            </a:r>
            <a:r>
              <a:rPr lang="en-GB" dirty="0" smtClean="0"/>
              <a:t>we grow involvement and earn the right to lead by building trust. </a:t>
            </a:r>
            <a:r>
              <a:rPr lang="en-GB" dirty="0"/>
              <a:t>W</a:t>
            </a:r>
            <a:r>
              <a:rPr lang="en-GB" dirty="0" smtClean="0"/>
              <a:t>e make listening to our community part of everyone’s day job so every citizen feels they can have an influence. We share information and power so people can take control.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65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88640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Council </a:t>
            </a:r>
            <a:r>
              <a:rPr lang="en-GB" sz="2800" dirty="0" smtClean="0"/>
              <a:t>      </a:t>
            </a:r>
            <a:r>
              <a:rPr lang="en-GB" sz="1600" dirty="0" smtClean="0"/>
              <a:t>so what?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491880" y="188640"/>
            <a:ext cx="2484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Place</a:t>
            </a:r>
            <a:r>
              <a:rPr lang="en-GB" sz="2800" dirty="0" smtClean="0"/>
              <a:t>         </a:t>
            </a:r>
            <a:r>
              <a:rPr lang="en-GB" sz="1600" dirty="0" smtClean="0"/>
              <a:t>so what?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206937" y="188640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..difference for </a:t>
            </a:r>
            <a:r>
              <a:rPr lang="en-GB" sz="2800" b="1" dirty="0" smtClean="0"/>
              <a:t>People  </a:t>
            </a:r>
            <a:endParaRPr lang="en-GB" sz="2800" b="1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843808" y="457038"/>
            <a:ext cx="0" cy="57606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940152" y="457038"/>
            <a:ext cx="72008" cy="57606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23528" y="6309320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How do we need to work differently?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4932040" y="6309320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What impact will it make?</a:t>
            </a:r>
            <a:endParaRPr lang="en-GB" dirty="0"/>
          </a:p>
        </p:txBody>
      </p:sp>
      <p:grpSp>
        <p:nvGrpSpPr>
          <p:cNvPr id="16" name="Group 15"/>
          <p:cNvGrpSpPr/>
          <p:nvPr/>
        </p:nvGrpSpPr>
        <p:grpSpPr>
          <a:xfrm>
            <a:off x="755576" y="6142184"/>
            <a:ext cx="5524795" cy="276999"/>
            <a:chOff x="775397" y="590276"/>
            <a:chExt cx="5524795" cy="276999"/>
          </a:xfrm>
        </p:grpSpPr>
        <p:sp>
          <p:nvSpPr>
            <p:cNvPr id="13" name="Right Arrow 12"/>
            <p:cNvSpPr/>
            <p:nvPr/>
          </p:nvSpPr>
          <p:spPr>
            <a:xfrm>
              <a:off x="2339752" y="630850"/>
              <a:ext cx="1080120" cy="144016"/>
            </a:xfrm>
            <a:prstGeom prst="rightArrow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ight Arrow 13"/>
            <p:cNvSpPr/>
            <p:nvPr/>
          </p:nvSpPr>
          <p:spPr>
            <a:xfrm>
              <a:off x="5220072" y="630850"/>
              <a:ext cx="1080120" cy="144016"/>
            </a:xfrm>
            <a:prstGeom prst="rightArrow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75397" y="590276"/>
              <a:ext cx="156435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THEORY OF CHANGE</a:t>
              </a:r>
              <a:endParaRPr lang="en-GB" sz="12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79512" y="711860"/>
            <a:ext cx="2592288" cy="923330"/>
          </a:xfrm>
          <a:prstGeom prst="rect">
            <a:avLst/>
          </a:prstGeom>
          <a:solidFill>
            <a:srgbClr val="D0F4D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Leading cooperation to promote social and economic wellbeing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179512" y="1627600"/>
            <a:ext cx="2592288" cy="923330"/>
          </a:xfrm>
          <a:prstGeom prst="rect">
            <a:avLst/>
          </a:prstGeom>
          <a:solidFill>
            <a:srgbClr val="CDF3F2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Building on strengths and assets (not deficits or needs)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179512" y="2550930"/>
            <a:ext cx="2592288" cy="923330"/>
          </a:xfrm>
          <a:prstGeom prst="rect">
            <a:avLst/>
          </a:prstGeom>
          <a:solidFill>
            <a:srgbClr val="EBEBFF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Connecting – creating space and  conversations for change to happen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175823" y="3474260"/>
            <a:ext cx="2592288" cy="646331"/>
          </a:xfrm>
          <a:prstGeom prst="rect">
            <a:avLst/>
          </a:prstGeom>
          <a:solidFill>
            <a:srgbClr val="CDE6FF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Involving stakeholders in every decision 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183201" y="4120591"/>
            <a:ext cx="2588599" cy="923330"/>
          </a:xfrm>
          <a:prstGeom prst="rect">
            <a:avLst/>
          </a:prstGeom>
          <a:solidFill>
            <a:srgbClr val="DCFFB9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Building trust by being honest, open and transparent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183201" y="5043921"/>
            <a:ext cx="2584910" cy="923330"/>
          </a:xfrm>
          <a:prstGeom prst="rect">
            <a:avLst/>
          </a:prstGeom>
          <a:solidFill>
            <a:srgbClr val="F0E1FF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Sharing power and responsibility, including changing the Constitution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2899404" y="711860"/>
            <a:ext cx="2952328" cy="646331"/>
          </a:xfrm>
          <a:prstGeom prst="rect">
            <a:avLst/>
          </a:prstGeom>
          <a:solidFill>
            <a:srgbClr val="FFDE75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Good growth – an economy that benefits all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2899404" y="1337254"/>
            <a:ext cx="2952328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Productivity - enterprise, innovation and networks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2899404" y="1983585"/>
            <a:ext cx="2952328" cy="646331"/>
          </a:xfrm>
          <a:prstGeom prst="rect">
            <a:avLst/>
          </a:prstGeom>
          <a:solidFill>
            <a:srgbClr val="FFD28F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Responsibility – everyone doing their bit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2924200" y="2626991"/>
            <a:ext cx="2927532" cy="923330"/>
          </a:xfrm>
          <a:prstGeom prst="rect">
            <a:avLst/>
          </a:prstGeom>
          <a:solidFill>
            <a:srgbClr val="EBEBFF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Connectivity –  despite austerity, working with others to make a difference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2924200" y="3550321"/>
            <a:ext cx="2927532" cy="923330"/>
          </a:xfrm>
          <a:prstGeom prst="rect">
            <a:avLst/>
          </a:prstGeom>
          <a:solidFill>
            <a:srgbClr val="F5CBB1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Democracy –  everyone has a say in what happens and  future of this place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2924200" y="4483922"/>
            <a:ext cx="2927532" cy="646331"/>
          </a:xfrm>
          <a:prstGeom prst="rect">
            <a:avLst/>
          </a:prstGeom>
          <a:solidFill>
            <a:srgbClr val="FFE05B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Shared </a:t>
            </a:r>
            <a:r>
              <a:rPr lang="en-GB" dirty="0" smtClean="0"/>
              <a:t>priorities </a:t>
            </a:r>
            <a:r>
              <a:rPr lang="en-GB" dirty="0" smtClean="0"/>
              <a:t>for economic </a:t>
            </a:r>
            <a:r>
              <a:rPr lang="en-GB" dirty="0"/>
              <a:t>and social </a:t>
            </a:r>
            <a:r>
              <a:rPr lang="en-GB" dirty="0" smtClean="0"/>
              <a:t>value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2924200" y="5182420"/>
            <a:ext cx="2927532" cy="646331"/>
          </a:xfrm>
          <a:prstGeom prst="rect">
            <a:avLst/>
          </a:prstGeom>
          <a:solidFill>
            <a:srgbClr val="EBD8C3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New </a:t>
            </a:r>
            <a:r>
              <a:rPr lang="en-GB" dirty="0" smtClean="0"/>
              <a:t>forms of Shareholder Governance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6012160" y="711860"/>
            <a:ext cx="2952328" cy="646331"/>
          </a:xfrm>
          <a:prstGeom prst="rect">
            <a:avLst/>
          </a:prstGeom>
          <a:solidFill>
            <a:srgbClr val="A9F89E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A thriving place where people want to live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6008088" y="1454124"/>
            <a:ext cx="2952328" cy="646331"/>
          </a:xfrm>
          <a:prstGeom prst="rect">
            <a:avLst/>
          </a:prstGeom>
          <a:solidFill>
            <a:srgbClr val="F7E88D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People are resilient, confident and skilled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6018266" y="2181598"/>
            <a:ext cx="2952328" cy="646331"/>
          </a:xfrm>
          <a:prstGeom prst="rect">
            <a:avLst/>
          </a:prstGeom>
          <a:solidFill>
            <a:srgbClr val="FFC78F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There is choice and opportunity for all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6044728" y="2903990"/>
            <a:ext cx="2952328" cy="646331"/>
          </a:xfrm>
          <a:prstGeom prst="rect">
            <a:avLst/>
          </a:prstGeom>
          <a:solidFill>
            <a:srgbClr val="B3FFFF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P</a:t>
            </a:r>
            <a:r>
              <a:rPr lang="en-GB" dirty="0" smtClean="0"/>
              <a:t>ower, responsibility and benefits are shared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6064473" y="5009208"/>
            <a:ext cx="2942812" cy="923330"/>
          </a:xfrm>
          <a:prstGeom prst="rect">
            <a:avLst/>
          </a:prstGeom>
          <a:solidFill>
            <a:srgbClr val="E0C1FF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Community Dividend – put something in, get something out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6044728" y="3612759"/>
            <a:ext cx="2925866" cy="369332"/>
          </a:xfrm>
          <a:prstGeom prst="rect">
            <a:avLst/>
          </a:prstGeom>
          <a:solidFill>
            <a:srgbClr val="FFFF89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People make a contribution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6072920" y="4087050"/>
            <a:ext cx="2895943" cy="646331"/>
          </a:xfrm>
          <a:prstGeom prst="rect">
            <a:avLst/>
          </a:prstGeom>
          <a:solidFill>
            <a:srgbClr val="99FFCC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People trust each other and local institutions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6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300</Words>
  <Application>Microsoft Office PowerPoint</Application>
  <PresentationFormat>On-screen Show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Our vision for cooperative localism</vt:lpstr>
      <vt:lpstr>A Cooperative Place is</vt:lpstr>
      <vt:lpstr>PowerPoint Presentation</vt:lpstr>
    </vt:vector>
  </TitlesOfParts>
  <Company>RSA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 Melville</dc:creator>
  <cp:lastModifiedBy>Abigail Melville</cp:lastModifiedBy>
  <cp:revision>25</cp:revision>
  <dcterms:created xsi:type="dcterms:W3CDTF">2014-04-02T14:26:00Z</dcterms:created>
  <dcterms:modified xsi:type="dcterms:W3CDTF">2014-05-13T14:56:44Z</dcterms:modified>
</cp:coreProperties>
</file>