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n Bancroft" initials="IB" lastIdx="1" clrIdx="0"/>
  <p:cmAuthor id="1" name="Abigail Melville" initials="AM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B9E8FF"/>
    <a:srgbClr val="A3E0FF"/>
    <a:srgbClr val="FFFF89"/>
    <a:srgbClr val="E0C1FF"/>
    <a:srgbClr val="E7E7FF"/>
    <a:srgbClr val="D5D5FF"/>
    <a:srgbClr val="B3FFFF"/>
    <a:srgbClr val="FFC78F"/>
    <a:srgbClr val="F7E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90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1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85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20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2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46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0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2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7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3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26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9F6D6-2FF4-4DCB-8874-9724EBC65C91}" type="datetimeFigureOut">
              <a:rPr lang="en-GB" smtClean="0"/>
              <a:pPr/>
              <a:t>13/05/2014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39C0D-BECB-47F6-B871-3CAB524C8E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7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Our vision for cooperative localism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How Cooperative Councils create productive places and resilient 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2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 smtClean="0"/>
              <a:t>A Cooperative Place is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472608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 smtClean="0"/>
              <a:t>Fair</a:t>
            </a:r>
            <a:r>
              <a:rPr lang="en-GB" dirty="0" smtClean="0"/>
              <a:t> – we tackle deprivation and ensure opportunities for all. </a:t>
            </a:r>
          </a:p>
          <a:p>
            <a:r>
              <a:rPr lang="en-GB" b="1" dirty="0" smtClean="0"/>
              <a:t>Responsible</a:t>
            </a:r>
            <a:r>
              <a:rPr lang="en-GB" dirty="0" smtClean="0"/>
              <a:t> – we promote self reliance and mutual aid so everyone does their bit.</a:t>
            </a:r>
            <a:endParaRPr lang="en-GB" i="1" dirty="0" smtClean="0"/>
          </a:p>
          <a:p>
            <a:r>
              <a:rPr lang="en-GB" b="1" dirty="0" smtClean="0"/>
              <a:t>Collaborative</a:t>
            </a:r>
            <a:r>
              <a:rPr lang="en-GB" dirty="0" smtClean="0"/>
              <a:t> – we develop honest relationships, building on the strengths in our community to achieve shared outcomes.</a:t>
            </a:r>
          </a:p>
          <a:p>
            <a:r>
              <a:rPr lang="en-GB" b="1" dirty="0" smtClean="0"/>
              <a:t>Democratic </a:t>
            </a:r>
            <a:r>
              <a:rPr lang="en-GB" i="1" dirty="0" smtClean="0"/>
              <a:t>– </a:t>
            </a:r>
            <a:r>
              <a:rPr lang="en-GB" dirty="0" smtClean="0"/>
              <a:t>we grow involvement and earn the right to lead by building trust. </a:t>
            </a:r>
            <a:r>
              <a:rPr lang="en-GB" dirty="0"/>
              <a:t>W</a:t>
            </a:r>
            <a:r>
              <a:rPr lang="en-GB" dirty="0" smtClean="0"/>
              <a:t>e make listening to our community part of everyone’s day job so every citizen feels they can have an influence. We share information and power so people can take control.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5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8864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Council </a:t>
            </a:r>
            <a:r>
              <a:rPr lang="en-GB" sz="2800" dirty="0" smtClean="0"/>
              <a:t>      </a:t>
            </a:r>
            <a:r>
              <a:rPr lang="en-GB" sz="1600" dirty="0" smtClean="0"/>
              <a:t>so what?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91880" y="188640"/>
            <a:ext cx="248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Place</a:t>
            </a:r>
            <a:r>
              <a:rPr lang="en-GB" sz="2800" dirty="0" smtClean="0"/>
              <a:t>         </a:t>
            </a:r>
            <a:r>
              <a:rPr lang="en-GB" sz="1600" dirty="0" smtClean="0"/>
              <a:t>so what?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06937" y="188640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..difference for </a:t>
            </a:r>
            <a:r>
              <a:rPr lang="en-GB" sz="2800" b="1" dirty="0" smtClean="0"/>
              <a:t>People  </a:t>
            </a:r>
            <a:endParaRPr lang="en-GB" sz="28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843808" y="457038"/>
            <a:ext cx="0" cy="5760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40152" y="457038"/>
            <a:ext cx="72008" cy="57606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we need to work differently?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4932040" y="6309320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impact will it make?</a:t>
            </a:r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755576" y="6142184"/>
            <a:ext cx="5524795" cy="276999"/>
            <a:chOff x="775397" y="590276"/>
            <a:chExt cx="5524795" cy="276999"/>
          </a:xfrm>
        </p:grpSpPr>
        <p:sp>
          <p:nvSpPr>
            <p:cNvPr id="13" name="Right Arrow 12"/>
            <p:cNvSpPr/>
            <p:nvPr/>
          </p:nvSpPr>
          <p:spPr>
            <a:xfrm>
              <a:off x="2339752" y="630850"/>
              <a:ext cx="1080120" cy="144016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5220072" y="630850"/>
              <a:ext cx="1080120" cy="144016"/>
            </a:xfrm>
            <a:prstGeom prst="rightArrow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5397" y="590276"/>
              <a:ext cx="156435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THEORY OF CHANGE</a:t>
              </a:r>
              <a:endParaRPr lang="en-GB" sz="1200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79512" y="711860"/>
            <a:ext cx="2592288" cy="923330"/>
          </a:xfrm>
          <a:prstGeom prst="rect">
            <a:avLst/>
          </a:prstGeom>
          <a:solidFill>
            <a:srgbClr val="D0F4D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Leading cooperation to promote social and economic wellbeing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1627600"/>
            <a:ext cx="2592288" cy="923330"/>
          </a:xfrm>
          <a:prstGeom prst="rect">
            <a:avLst/>
          </a:prstGeom>
          <a:solidFill>
            <a:srgbClr val="CDF3F2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Building on strengths and assets (not deficits or needs)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179512" y="2550930"/>
            <a:ext cx="2592288" cy="923330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Connecting – creating space and  conversations for change to happen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175823" y="3474260"/>
            <a:ext cx="2592288" cy="646331"/>
          </a:xfrm>
          <a:prstGeom prst="rect">
            <a:avLst/>
          </a:prstGeom>
          <a:solidFill>
            <a:srgbClr val="CDE6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Involving stakeholders in every decision 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183201" y="4120591"/>
            <a:ext cx="2588599" cy="923330"/>
          </a:xfrm>
          <a:prstGeom prst="rect">
            <a:avLst/>
          </a:prstGeom>
          <a:solidFill>
            <a:srgbClr val="DCFFB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Building trust by being honest, open and transparent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83201" y="5043921"/>
            <a:ext cx="2584910" cy="923330"/>
          </a:xfrm>
          <a:prstGeom prst="rect">
            <a:avLst/>
          </a:prstGeom>
          <a:solidFill>
            <a:srgbClr val="F0E1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Sharing power and responsibility, including changing the Constitution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2899404" y="711860"/>
            <a:ext cx="2952328" cy="646331"/>
          </a:xfrm>
          <a:prstGeom prst="rect">
            <a:avLst/>
          </a:prstGeom>
          <a:solidFill>
            <a:srgbClr val="FFDE75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Good growth – an economy that benefits all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2899404" y="1337254"/>
            <a:ext cx="29523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Productivity - enterprise, innovation and networks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899404" y="1983585"/>
            <a:ext cx="2952328" cy="646331"/>
          </a:xfrm>
          <a:prstGeom prst="rect">
            <a:avLst/>
          </a:prstGeom>
          <a:solidFill>
            <a:srgbClr val="FFD28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Responsibility – everyone doing their bit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2924200" y="2626991"/>
            <a:ext cx="2927532" cy="923330"/>
          </a:xfrm>
          <a:prstGeom prst="rect">
            <a:avLst/>
          </a:prstGeom>
          <a:solidFill>
            <a:srgbClr val="EBEB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Connectivity –  despite austerity, working with others to make a difference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924200" y="3550321"/>
            <a:ext cx="2927532" cy="923330"/>
          </a:xfrm>
          <a:prstGeom prst="rect">
            <a:avLst/>
          </a:prstGeom>
          <a:solidFill>
            <a:srgbClr val="F5CBB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Democracy –  everyone has a say in what happens and  future of this place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2924200" y="4483922"/>
            <a:ext cx="2927532" cy="646331"/>
          </a:xfrm>
          <a:prstGeom prst="rect">
            <a:avLst/>
          </a:prstGeom>
          <a:solidFill>
            <a:srgbClr val="FFE05B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Shared </a:t>
            </a:r>
            <a:r>
              <a:rPr lang="en-GB" dirty="0" smtClean="0"/>
              <a:t>priorities </a:t>
            </a:r>
            <a:r>
              <a:rPr lang="en-GB" dirty="0" smtClean="0"/>
              <a:t>for economic </a:t>
            </a:r>
            <a:r>
              <a:rPr lang="en-GB" dirty="0"/>
              <a:t>and social </a:t>
            </a:r>
            <a:r>
              <a:rPr lang="en-GB" dirty="0" smtClean="0"/>
              <a:t>value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924200" y="5182420"/>
            <a:ext cx="2927532" cy="646331"/>
          </a:xfrm>
          <a:prstGeom prst="rect">
            <a:avLst/>
          </a:prstGeom>
          <a:solidFill>
            <a:srgbClr val="EBD8C3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New </a:t>
            </a:r>
            <a:r>
              <a:rPr lang="en-GB" dirty="0" smtClean="0"/>
              <a:t>forms of Shareholder Governance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012160" y="711860"/>
            <a:ext cx="2952328" cy="646331"/>
          </a:xfrm>
          <a:prstGeom prst="rect">
            <a:avLst/>
          </a:prstGeom>
          <a:solidFill>
            <a:srgbClr val="A9F89E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A thriving place where people want to live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008088" y="1454124"/>
            <a:ext cx="2952328" cy="646331"/>
          </a:xfrm>
          <a:prstGeom prst="rect">
            <a:avLst/>
          </a:prstGeom>
          <a:solidFill>
            <a:srgbClr val="F7E88D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People are resilient, confident and skilled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018266" y="2181598"/>
            <a:ext cx="2952328" cy="646331"/>
          </a:xfrm>
          <a:prstGeom prst="rect">
            <a:avLst/>
          </a:prstGeom>
          <a:solidFill>
            <a:srgbClr val="FFC78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There is choice and opportunity for all</a:t>
            </a:r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6044728" y="2903990"/>
            <a:ext cx="2952328" cy="646331"/>
          </a:xfrm>
          <a:prstGeom prst="rect">
            <a:avLst/>
          </a:prstGeom>
          <a:solidFill>
            <a:srgbClr val="B3FFFF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</a:t>
            </a:r>
            <a:r>
              <a:rPr lang="en-GB" dirty="0" smtClean="0"/>
              <a:t>ower, responsibility and benefits are shared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064473" y="5009208"/>
            <a:ext cx="2942812" cy="923330"/>
          </a:xfrm>
          <a:prstGeom prst="rect">
            <a:avLst/>
          </a:prstGeom>
          <a:solidFill>
            <a:srgbClr val="E0C1FF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Community Dividend – put something in, get something out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6044728" y="3612759"/>
            <a:ext cx="2925866" cy="369332"/>
          </a:xfrm>
          <a:prstGeom prst="rect">
            <a:avLst/>
          </a:prstGeom>
          <a:solidFill>
            <a:srgbClr val="FFFF89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People make a contribution</a:t>
            </a:r>
            <a:endParaRPr lang="en-GB" dirty="0"/>
          </a:p>
        </p:txBody>
      </p:sp>
      <p:sp>
        <p:nvSpPr>
          <p:cNvPr id="36" name="TextBox 35"/>
          <p:cNvSpPr txBox="1"/>
          <p:nvPr/>
        </p:nvSpPr>
        <p:spPr>
          <a:xfrm>
            <a:off x="6072920" y="4087050"/>
            <a:ext cx="2895943" cy="646331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People trust each other and local institutions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300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Our vision for cooperative localism</vt:lpstr>
      <vt:lpstr>A Cooperative Place is</vt:lpstr>
      <vt:lpstr>PowerPoint Presentation</vt:lpstr>
    </vt:vector>
  </TitlesOfParts>
  <Company>RSA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Melville</dc:creator>
  <cp:lastModifiedBy>Abigail Melville</cp:lastModifiedBy>
  <cp:revision>25</cp:revision>
  <dcterms:created xsi:type="dcterms:W3CDTF">2014-04-02T14:26:00Z</dcterms:created>
  <dcterms:modified xsi:type="dcterms:W3CDTF">2014-05-13T14:56:44Z</dcterms:modified>
</cp:coreProperties>
</file>