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handoutMasterIdLst>
    <p:handoutMasterId r:id="rId64"/>
  </p:handoutMasterIdLst>
  <p:sldIdLst>
    <p:sldId id="256" r:id="rId2"/>
    <p:sldId id="286" r:id="rId3"/>
    <p:sldId id="273" r:id="rId4"/>
    <p:sldId id="257" r:id="rId5"/>
    <p:sldId id="274" r:id="rId6"/>
    <p:sldId id="276" r:id="rId7"/>
    <p:sldId id="275" r:id="rId8"/>
    <p:sldId id="259" r:id="rId9"/>
    <p:sldId id="297" r:id="rId10"/>
    <p:sldId id="298" r:id="rId11"/>
    <p:sldId id="277" r:id="rId12"/>
    <p:sldId id="289" r:id="rId13"/>
    <p:sldId id="290" r:id="rId14"/>
    <p:sldId id="291" r:id="rId15"/>
    <p:sldId id="292" r:id="rId16"/>
    <p:sldId id="315" r:id="rId17"/>
    <p:sldId id="294" r:id="rId18"/>
    <p:sldId id="305" r:id="rId19"/>
    <p:sldId id="278" r:id="rId20"/>
    <p:sldId id="300" r:id="rId21"/>
    <p:sldId id="281" r:id="rId22"/>
    <p:sldId id="282" r:id="rId23"/>
    <p:sldId id="261" r:id="rId24"/>
    <p:sldId id="283" r:id="rId25"/>
    <p:sldId id="333" r:id="rId26"/>
    <p:sldId id="285" r:id="rId27"/>
    <p:sldId id="287" r:id="rId28"/>
    <p:sldId id="334" r:id="rId29"/>
    <p:sldId id="330" r:id="rId30"/>
    <p:sldId id="288" r:id="rId31"/>
    <p:sldId id="331" r:id="rId32"/>
    <p:sldId id="284" r:id="rId33"/>
    <p:sldId id="295" r:id="rId34"/>
    <p:sldId id="293" r:id="rId35"/>
    <p:sldId id="301" r:id="rId36"/>
    <p:sldId id="296" r:id="rId37"/>
    <p:sldId id="299" r:id="rId38"/>
    <p:sldId id="302" r:id="rId39"/>
    <p:sldId id="304" r:id="rId40"/>
    <p:sldId id="303" r:id="rId41"/>
    <p:sldId id="306" r:id="rId42"/>
    <p:sldId id="316" r:id="rId43"/>
    <p:sldId id="307" r:id="rId44"/>
    <p:sldId id="308" r:id="rId45"/>
    <p:sldId id="309" r:id="rId46"/>
    <p:sldId id="318" r:id="rId47"/>
    <p:sldId id="310" r:id="rId48"/>
    <p:sldId id="323" r:id="rId49"/>
    <p:sldId id="324" r:id="rId50"/>
    <p:sldId id="311" r:id="rId51"/>
    <p:sldId id="320" r:id="rId52"/>
    <p:sldId id="321" r:id="rId53"/>
    <p:sldId id="322" r:id="rId54"/>
    <p:sldId id="313" r:id="rId55"/>
    <p:sldId id="319" r:id="rId56"/>
    <p:sldId id="325" r:id="rId57"/>
    <p:sldId id="326" r:id="rId58"/>
    <p:sldId id="327" r:id="rId59"/>
    <p:sldId id="328" r:id="rId60"/>
    <p:sldId id="332" r:id="rId61"/>
    <p:sldId id="329" r:id="rId62"/>
  </p:sldIdLst>
  <p:sldSz cx="9144000" cy="6858000" type="screen4x3"/>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9">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57D3FF"/>
    <a:srgbClr val="33CCCC"/>
    <a:srgbClr val="FF3399"/>
    <a:srgbClr val="FF93C9"/>
    <a:srgbClr val="FFE28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43" autoAdjust="0"/>
    <p:restoredTop sz="82421" autoAdjust="0"/>
  </p:normalViewPr>
  <p:slideViewPr>
    <p:cSldViewPr snapToGrid="0" snapToObjects="1">
      <p:cViewPr varScale="1">
        <p:scale>
          <a:sx n="45" d="100"/>
          <a:sy n="45" d="100"/>
        </p:scale>
        <p:origin x="912" y="36"/>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2" d="100"/>
          <a:sy n="82" d="100"/>
        </p:scale>
        <p:origin x="-3954" y="-84"/>
      </p:cViewPr>
      <p:guideLst>
        <p:guide orient="horz" pos="3109"/>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074A6A-D0B9-4BC7-B403-F9CD62F7E908}" type="doc">
      <dgm:prSet loTypeId="urn:microsoft.com/office/officeart/2005/8/layout/cycle7" loCatId="cycle" qsTypeId="urn:microsoft.com/office/officeart/2005/8/quickstyle/simple1" qsCatId="simple" csTypeId="urn:microsoft.com/office/officeart/2005/8/colors/colorful1#1" csCatId="colorful" phldr="1"/>
      <dgm:spPr/>
      <dgm:t>
        <a:bodyPr/>
        <a:lstStyle/>
        <a:p>
          <a:endParaRPr lang="en-US"/>
        </a:p>
      </dgm:t>
    </dgm:pt>
    <dgm:pt modelId="{4BFE4E81-E0E4-439D-9A49-5B43828A7F49}">
      <dgm:prSet phldrT="[Text]"/>
      <dgm:spPr/>
      <dgm:t>
        <a:bodyPr/>
        <a:lstStyle/>
        <a:p>
          <a:r>
            <a:rPr lang="en-GB" dirty="0" smtClean="0"/>
            <a:t>Citizens (Job seekers)</a:t>
          </a:r>
          <a:endParaRPr lang="en-US" dirty="0"/>
        </a:p>
      </dgm:t>
    </dgm:pt>
    <dgm:pt modelId="{3ED40A88-5693-45D9-839D-0E30D2A895A6}" type="parTrans" cxnId="{33A9A5C6-FFBC-45D9-ADB1-0C279B7C62C1}">
      <dgm:prSet/>
      <dgm:spPr/>
      <dgm:t>
        <a:bodyPr/>
        <a:lstStyle/>
        <a:p>
          <a:endParaRPr lang="en-US"/>
        </a:p>
      </dgm:t>
    </dgm:pt>
    <dgm:pt modelId="{6A91A3C8-8842-4641-B2C2-2D895990EAB5}" type="sibTrans" cxnId="{33A9A5C6-FFBC-45D9-ADB1-0C279B7C62C1}">
      <dgm:prSet/>
      <dgm:spPr/>
      <dgm:t>
        <a:bodyPr/>
        <a:lstStyle/>
        <a:p>
          <a:endParaRPr lang="en-US"/>
        </a:p>
      </dgm:t>
    </dgm:pt>
    <dgm:pt modelId="{70945506-21B3-4EBE-ACFF-E27077AD04A7}">
      <dgm:prSet phldrT="[Text]"/>
      <dgm:spPr/>
      <dgm:t>
        <a:bodyPr/>
        <a:lstStyle/>
        <a:p>
          <a:r>
            <a:rPr lang="en-GB" dirty="0" smtClean="0"/>
            <a:t>Business (Employers)</a:t>
          </a:r>
          <a:endParaRPr lang="en-US" dirty="0"/>
        </a:p>
      </dgm:t>
    </dgm:pt>
    <dgm:pt modelId="{00B860F9-9A85-4658-BF5B-CA1FA6EA2FD4}" type="parTrans" cxnId="{36900370-AA07-4E66-BFAD-BE81F1CF6EA8}">
      <dgm:prSet/>
      <dgm:spPr/>
      <dgm:t>
        <a:bodyPr/>
        <a:lstStyle/>
        <a:p>
          <a:endParaRPr lang="en-US"/>
        </a:p>
      </dgm:t>
    </dgm:pt>
    <dgm:pt modelId="{C1280514-9757-4326-B642-64290B00FA7E}" type="sibTrans" cxnId="{36900370-AA07-4E66-BFAD-BE81F1CF6EA8}">
      <dgm:prSet/>
      <dgm:spPr/>
      <dgm:t>
        <a:bodyPr/>
        <a:lstStyle/>
        <a:p>
          <a:endParaRPr lang="en-US"/>
        </a:p>
      </dgm:t>
    </dgm:pt>
    <dgm:pt modelId="{38C85685-FAB9-4BB4-8818-47CDD6AAC859}">
      <dgm:prSet phldrT="[Text]"/>
      <dgm:spPr/>
      <dgm:t>
        <a:bodyPr/>
        <a:lstStyle/>
        <a:p>
          <a:r>
            <a:rPr lang="en-GB" dirty="0" smtClean="0"/>
            <a:t>Public sector (Providers)</a:t>
          </a:r>
          <a:endParaRPr lang="en-US" dirty="0"/>
        </a:p>
      </dgm:t>
    </dgm:pt>
    <dgm:pt modelId="{B91C36DC-24E6-4C6A-BEA1-1E473F6023B0}" type="parTrans" cxnId="{B7AF1D45-0BC1-4C7F-992D-D55E0E5267C4}">
      <dgm:prSet/>
      <dgm:spPr/>
      <dgm:t>
        <a:bodyPr/>
        <a:lstStyle/>
        <a:p>
          <a:endParaRPr lang="en-US"/>
        </a:p>
      </dgm:t>
    </dgm:pt>
    <dgm:pt modelId="{483A14F0-E959-4F3B-8D4A-9D145CD934E0}" type="sibTrans" cxnId="{B7AF1D45-0BC1-4C7F-992D-D55E0E5267C4}">
      <dgm:prSet/>
      <dgm:spPr/>
      <dgm:t>
        <a:bodyPr/>
        <a:lstStyle/>
        <a:p>
          <a:endParaRPr lang="en-US"/>
        </a:p>
      </dgm:t>
    </dgm:pt>
    <dgm:pt modelId="{07D3E799-B36E-4DD4-9709-EA3A4FD8F050}" type="pres">
      <dgm:prSet presAssocID="{62074A6A-D0B9-4BC7-B403-F9CD62F7E908}" presName="Name0" presStyleCnt="0">
        <dgm:presLayoutVars>
          <dgm:dir/>
          <dgm:resizeHandles val="exact"/>
        </dgm:presLayoutVars>
      </dgm:prSet>
      <dgm:spPr/>
      <dgm:t>
        <a:bodyPr/>
        <a:lstStyle/>
        <a:p>
          <a:endParaRPr lang="en-US"/>
        </a:p>
      </dgm:t>
    </dgm:pt>
    <dgm:pt modelId="{F5F18BB5-9472-44A4-ABD9-0D6B988A5E93}" type="pres">
      <dgm:prSet presAssocID="{4BFE4E81-E0E4-439D-9A49-5B43828A7F49}" presName="node" presStyleLbl="node1" presStyleIdx="0" presStyleCnt="3">
        <dgm:presLayoutVars>
          <dgm:bulletEnabled val="1"/>
        </dgm:presLayoutVars>
      </dgm:prSet>
      <dgm:spPr/>
      <dgm:t>
        <a:bodyPr/>
        <a:lstStyle/>
        <a:p>
          <a:endParaRPr lang="en-US"/>
        </a:p>
      </dgm:t>
    </dgm:pt>
    <dgm:pt modelId="{963FC212-5237-4973-92EE-4F6E38BD67E1}" type="pres">
      <dgm:prSet presAssocID="{6A91A3C8-8842-4641-B2C2-2D895990EAB5}" presName="sibTrans" presStyleLbl="sibTrans2D1" presStyleIdx="0" presStyleCnt="3"/>
      <dgm:spPr/>
      <dgm:t>
        <a:bodyPr/>
        <a:lstStyle/>
        <a:p>
          <a:endParaRPr lang="en-US"/>
        </a:p>
      </dgm:t>
    </dgm:pt>
    <dgm:pt modelId="{DA99D103-C3B3-49A6-A5FF-563B6D4803C8}" type="pres">
      <dgm:prSet presAssocID="{6A91A3C8-8842-4641-B2C2-2D895990EAB5}" presName="connectorText" presStyleLbl="sibTrans2D1" presStyleIdx="0" presStyleCnt="3"/>
      <dgm:spPr/>
      <dgm:t>
        <a:bodyPr/>
        <a:lstStyle/>
        <a:p>
          <a:endParaRPr lang="en-US"/>
        </a:p>
      </dgm:t>
    </dgm:pt>
    <dgm:pt modelId="{E938FB6D-C76E-4E1B-81FD-2F10BC3BDC95}" type="pres">
      <dgm:prSet presAssocID="{70945506-21B3-4EBE-ACFF-E27077AD04A7}" presName="node" presStyleLbl="node1" presStyleIdx="1" presStyleCnt="3">
        <dgm:presLayoutVars>
          <dgm:bulletEnabled val="1"/>
        </dgm:presLayoutVars>
      </dgm:prSet>
      <dgm:spPr/>
      <dgm:t>
        <a:bodyPr/>
        <a:lstStyle/>
        <a:p>
          <a:endParaRPr lang="en-US"/>
        </a:p>
      </dgm:t>
    </dgm:pt>
    <dgm:pt modelId="{F8527E73-868E-4FB7-96BD-DDEEF6B269DD}" type="pres">
      <dgm:prSet presAssocID="{C1280514-9757-4326-B642-64290B00FA7E}" presName="sibTrans" presStyleLbl="sibTrans2D1" presStyleIdx="1" presStyleCnt="3"/>
      <dgm:spPr/>
      <dgm:t>
        <a:bodyPr/>
        <a:lstStyle/>
        <a:p>
          <a:endParaRPr lang="en-US"/>
        </a:p>
      </dgm:t>
    </dgm:pt>
    <dgm:pt modelId="{8CAD49A9-E552-4BB0-84A5-23CB387D086F}" type="pres">
      <dgm:prSet presAssocID="{C1280514-9757-4326-B642-64290B00FA7E}" presName="connectorText" presStyleLbl="sibTrans2D1" presStyleIdx="1" presStyleCnt="3"/>
      <dgm:spPr/>
      <dgm:t>
        <a:bodyPr/>
        <a:lstStyle/>
        <a:p>
          <a:endParaRPr lang="en-US"/>
        </a:p>
      </dgm:t>
    </dgm:pt>
    <dgm:pt modelId="{00BE6EA5-656A-4CB2-A019-536C2851E21A}" type="pres">
      <dgm:prSet presAssocID="{38C85685-FAB9-4BB4-8818-47CDD6AAC859}" presName="node" presStyleLbl="node1" presStyleIdx="2" presStyleCnt="3">
        <dgm:presLayoutVars>
          <dgm:bulletEnabled val="1"/>
        </dgm:presLayoutVars>
      </dgm:prSet>
      <dgm:spPr/>
      <dgm:t>
        <a:bodyPr/>
        <a:lstStyle/>
        <a:p>
          <a:endParaRPr lang="en-US"/>
        </a:p>
      </dgm:t>
    </dgm:pt>
    <dgm:pt modelId="{058C340E-5D11-4120-BC7C-C707E485A4FC}" type="pres">
      <dgm:prSet presAssocID="{483A14F0-E959-4F3B-8D4A-9D145CD934E0}" presName="sibTrans" presStyleLbl="sibTrans2D1" presStyleIdx="2" presStyleCnt="3"/>
      <dgm:spPr/>
      <dgm:t>
        <a:bodyPr/>
        <a:lstStyle/>
        <a:p>
          <a:endParaRPr lang="en-US"/>
        </a:p>
      </dgm:t>
    </dgm:pt>
    <dgm:pt modelId="{EF59067D-8629-4BDC-A7B1-5D4BBBEC33E3}" type="pres">
      <dgm:prSet presAssocID="{483A14F0-E959-4F3B-8D4A-9D145CD934E0}" presName="connectorText" presStyleLbl="sibTrans2D1" presStyleIdx="2" presStyleCnt="3"/>
      <dgm:spPr/>
      <dgm:t>
        <a:bodyPr/>
        <a:lstStyle/>
        <a:p>
          <a:endParaRPr lang="en-US"/>
        </a:p>
      </dgm:t>
    </dgm:pt>
  </dgm:ptLst>
  <dgm:cxnLst>
    <dgm:cxn modelId="{1061694F-00E6-46B1-88B8-30DD20FFF090}" type="presOf" srcId="{70945506-21B3-4EBE-ACFF-E27077AD04A7}" destId="{E938FB6D-C76E-4E1B-81FD-2F10BC3BDC95}" srcOrd="0" destOrd="0" presId="urn:microsoft.com/office/officeart/2005/8/layout/cycle7"/>
    <dgm:cxn modelId="{3633469B-011C-4DBB-AFA7-6E29ABFA0527}" type="presOf" srcId="{483A14F0-E959-4F3B-8D4A-9D145CD934E0}" destId="{058C340E-5D11-4120-BC7C-C707E485A4FC}" srcOrd="0" destOrd="0" presId="urn:microsoft.com/office/officeart/2005/8/layout/cycle7"/>
    <dgm:cxn modelId="{6EC86D56-1091-4BBE-BF16-6E7661C84AFB}" type="presOf" srcId="{4BFE4E81-E0E4-439D-9A49-5B43828A7F49}" destId="{F5F18BB5-9472-44A4-ABD9-0D6B988A5E93}" srcOrd="0" destOrd="0" presId="urn:microsoft.com/office/officeart/2005/8/layout/cycle7"/>
    <dgm:cxn modelId="{33A9A5C6-FFBC-45D9-ADB1-0C279B7C62C1}" srcId="{62074A6A-D0B9-4BC7-B403-F9CD62F7E908}" destId="{4BFE4E81-E0E4-439D-9A49-5B43828A7F49}" srcOrd="0" destOrd="0" parTransId="{3ED40A88-5693-45D9-839D-0E30D2A895A6}" sibTransId="{6A91A3C8-8842-4641-B2C2-2D895990EAB5}"/>
    <dgm:cxn modelId="{FA785DFE-9811-45F4-B029-8525BC4B4806}" type="presOf" srcId="{62074A6A-D0B9-4BC7-B403-F9CD62F7E908}" destId="{07D3E799-B36E-4DD4-9709-EA3A4FD8F050}" srcOrd="0" destOrd="0" presId="urn:microsoft.com/office/officeart/2005/8/layout/cycle7"/>
    <dgm:cxn modelId="{7E482A58-400B-41EC-B451-809FE2A6F035}" type="presOf" srcId="{483A14F0-E959-4F3B-8D4A-9D145CD934E0}" destId="{EF59067D-8629-4BDC-A7B1-5D4BBBEC33E3}" srcOrd="1" destOrd="0" presId="urn:microsoft.com/office/officeart/2005/8/layout/cycle7"/>
    <dgm:cxn modelId="{425A7620-D6B0-4849-A4F7-98F3E8F9BD8B}" type="presOf" srcId="{6A91A3C8-8842-4641-B2C2-2D895990EAB5}" destId="{963FC212-5237-4973-92EE-4F6E38BD67E1}" srcOrd="0" destOrd="0" presId="urn:microsoft.com/office/officeart/2005/8/layout/cycle7"/>
    <dgm:cxn modelId="{B7AF1D45-0BC1-4C7F-992D-D55E0E5267C4}" srcId="{62074A6A-D0B9-4BC7-B403-F9CD62F7E908}" destId="{38C85685-FAB9-4BB4-8818-47CDD6AAC859}" srcOrd="2" destOrd="0" parTransId="{B91C36DC-24E6-4C6A-BEA1-1E473F6023B0}" sibTransId="{483A14F0-E959-4F3B-8D4A-9D145CD934E0}"/>
    <dgm:cxn modelId="{339DA789-A165-40B4-804A-45061CF87361}" type="presOf" srcId="{6A91A3C8-8842-4641-B2C2-2D895990EAB5}" destId="{DA99D103-C3B3-49A6-A5FF-563B6D4803C8}" srcOrd="1" destOrd="0" presId="urn:microsoft.com/office/officeart/2005/8/layout/cycle7"/>
    <dgm:cxn modelId="{DC21461F-780B-426C-B73A-ADB71484D248}" type="presOf" srcId="{C1280514-9757-4326-B642-64290B00FA7E}" destId="{F8527E73-868E-4FB7-96BD-DDEEF6B269DD}" srcOrd="0" destOrd="0" presId="urn:microsoft.com/office/officeart/2005/8/layout/cycle7"/>
    <dgm:cxn modelId="{A0E378A7-9C1F-4B92-B21B-701567101D21}" type="presOf" srcId="{C1280514-9757-4326-B642-64290B00FA7E}" destId="{8CAD49A9-E552-4BB0-84A5-23CB387D086F}" srcOrd="1" destOrd="0" presId="urn:microsoft.com/office/officeart/2005/8/layout/cycle7"/>
    <dgm:cxn modelId="{96AA5C01-A4FA-4E8A-BB79-9AA313E0E9C1}" type="presOf" srcId="{38C85685-FAB9-4BB4-8818-47CDD6AAC859}" destId="{00BE6EA5-656A-4CB2-A019-536C2851E21A}" srcOrd="0" destOrd="0" presId="urn:microsoft.com/office/officeart/2005/8/layout/cycle7"/>
    <dgm:cxn modelId="{36900370-AA07-4E66-BFAD-BE81F1CF6EA8}" srcId="{62074A6A-D0B9-4BC7-B403-F9CD62F7E908}" destId="{70945506-21B3-4EBE-ACFF-E27077AD04A7}" srcOrd="1" destOrd="0" parTransId="{00B860F9-9A85-4658-BF5B-CA1FA6EA2FD4}" sibTransId="{C1280514-9757-4326-B642-64290B00FA7E}"/>
    <dgm:cxn modelId="{B2D21CCC-5698-4D7F-8CD4-ADFE2BE88934}" type="presParOf" srcId="{07D3E799-B36E-4DD4-9709-EA3A4FD8F050}" destId="{F5F18BB5-9472-44A4-ABD9-0D6B988A5E93}" srcOrd="0" destOrd="0" presId="urn:microsoft.com/office/officeart/2005/8/layout/cycle7"/>
    <dgm:cxn modelId="{7665D67F-C770-466D-BDFD-F2C889D058D3}" type="presParOf" srcId="{07D3E799-B36E-4DD4-9709-EA3A4FD8F050}" destId="{963FC212-5237-4973-92EE-4F6E38BD67E1}" srcOrd="1" destOrd="0" presId="urn:microsoft.com/office/officeart/2005/8/layout/cycle7"/>
    <dgm:cxn modelId="{AEAFB91E-A6CD-4A94-9542-FE9CE6DBAC79}" type="presParOf" srcId="{963FC212-5237-4973-92EE-4F6E38BD67E1}" destId="{DA99D103-C3B3-49A6-A5FF-563B6D4803C8}" srcOrd="0" destOrd="0" presId="urn:microsoft.com/office/officeart/2005/8/layout/cycle7"/>
    <dgm:cxn modelId="{E66E0511-D988-48B9-ABDD-7EFD5EF0B804}" type="presParOf" srcId="{07D3E799-B36E-4DD4-9709-EA3A4FD8F050}" destId="{E938FB6D-C76E-4E1B-81FD-2F10BC3BDC95}" srcOrd="2" destOrd="0" presId="urn:microsoft.com/office/officeart/2005/8/layout/cycle7"/>
    <dgm:cxn modelId="{85DD8AA8-F762-467E-A92D-7B75CD79B688}" type="presParOf" srcId="{07D3E799-B36E-4DD4-9709-EA3A4FD8F050}" destId="{F8527E73-868E-4FB7-96BD-DDEEF6B269DD}" srcOrd="3" destOrd="0" presId="urn:microsoft.com/office/officeart/2005/8/layout/cycle7"/>
    <dgm:cxn modelId="{24F6AE5C-74DD-432A-AE2A-5820D3F576CE}" type="presParOf" srcId="{F8527E73-868E-4FB7-96BD-DDEEF6B269DD}" destId="{8CAD49A9-E552-4BB0-84A5-23CB387D086F}" srcOrd="0" destOrd="0" presId="urn:microsoft.com/office/officeart/2005/8/layout/cycle7"/>
    <dgm:cxn modelId="{C27CA3B9-56C4-4790-8D7F-3D3D1FECF201}" type="presParOf" srcId="{07D3E799-B36E-4DD4-9709-EA3A4FD8F050}" destId="{00BE6EA5-656A-4CB2-A019-536C2851E21A}" srcOrd="4" destOrd="0" presId="urn:microsoft.com/office/officeart/2005/8/layout/cycle7"/>
    <dgm:cxn modelId="{3C90361F-CBC0-43BB-B597-D3F070B66E67}" type="presParOf" srcId="{07D3E799-B36E-4DD4-9709-EA3A4FD8F050}" destId="{058C340E-5D11-4120-BC7C-C707E485A4FC}" srcOrd="5" destOrd="0" presId="urn:microsoft.com/office/officeart/2005/8/layout/cycle7"/>
    <dgm:cxn modelId="{E8F506CC-107B-40A4-92C6-1A0C9DB1BB23}" type="presParOf" srcId="{058C340E-5D11-4120-BC7C-C707E485A4FC}" destId="{EF59067D-8629-4BDC-A7B1-5D4BBBEC33E3}"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49688" y="1"/>
            <a:ext cx="2946400" cy="493713"/>
          </a:xfrm>
          <a:prstGeom prst="rect">
            <a:avLst/>
          </a:prstGeom>
        </p:spPr>
        <p:txBody>
          <a:bodyPr vert="horz" lIns="91440" tIns="45720" rIns="91440" bIns="45720" rtlCol="0"/>
          <a:lstStyle>
            <a:lvl1pPr algn="r">
              <a:defRPr sz="1200"/>
            </a:lvl1pPr>
          </a:lstStyle>
          <a:p>
            <a:fld id="{237B3B61-1747-40E6-8FA5-CC83E6840B4A}" type="datetimeFigureOut">
              <a:rPr lang="en-GB" smtClean="0"/>
              <a:pPr/>
              <a:t>19/11/2014</a:t>
            </a:fld>
            <a:endParaRPr lang="en-GB"/>
          </a:p>
        </p:txBody>
      </p:sp>
      <p:sp>
        <p:nvSpPr>
          <p:cNvPr id="4" name="Footer Placeholder 3"/>
          <p:cNvSpPr>
            <a:spLocks noGrp="1"/>
          </p:cNvSpPr>
          <p:nvPr>
            <p:ph type="ftr" sz="quarter" idx="2"/>
          </p:nvPr>
        </p:nvSpPr>
        <p:spPr>
          <a:xfrm>
            <a:off x="1" y="9377363"/>
            <a:ext cx="2946400" cy="49371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377363"/>
            <a:ext cx="2946400" cy="493712"/>
          </a:xfrm>
          <a:prstGeom prst="rect">
            <a:avLst/>
          </a:prstGeom>
        </p:spPr>
        <p:txBody>
          <a:bodyPr vert="horz" lIns="91440" tIns="45720" rIns="91440" bIns="45720" rtlCol="0" anchor="b"/>
          <a:lstStyle>
            <a:lvl1pPr algn="r">
              <a:defRPr sz="1200"/>
            </a:lvl1pPr>
          </a:lstStyle>
          <a:p>
            <a:fld id="{4E3A7D92-1548-43B8-82DE-4C02451D7850}" type="slidenum">
              <a:rPr lang="en-GB" smtClean="0"/>
              <a:pPr/>
              <a:t>‹#›</a:t>
            </a:fld>
            <a:endParaRPr lang="en-GB"/>
          </a:p>
        </p:txBody>
      </p:sp>
    </p:spTree>
    <p:extLst>
      <p:ext uri="{BB962C8B-B14F-4D97-AF65-F5344CB8AC3E}">
        <p14:creationId xmlns:p14="http://schemas.microsoft.com/office/powerpoint/2010/main" val="9172694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BB9C9904-C02B-1E48-984F-660CE9C812A5}" type="datetimeFigureOut">
              <a:rPr lang="en-US" smtClean="0"/>
              <a:pPr/>
              <a:t>11/19/2014</a:t>
            </a:fld>
            <a:endParaRPr lang="en-US"/>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4B7D3D2B-8A5E-B743-B5A4-9305242EA8CD}" type="slidenum">
              <a:rPr lang="en-US" smtClean="0"/>
              <a:pPr/>
              <a:t>‹#›</a:t>
            </a:fld>
            <a:endParaRPr lang="en-US"/>
          </a:p>
        </p:txBody>
      </p:sp>
    </p:spTree>
    <p:extLst>
      <p:ext uri="{BB962C8B-B14F-4D97-AF65-F5344CB8AC3E}">
        <p14:creationId xmlns:p14="http://schemas.microsoft.com/office/powerpoint/2010/main" val="37458649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D3D2B-8A5E-B743-B5A4-9305242EA8CD}" type="slidenum">
              <a:rPr lang="en-US" smtClean="0"/>
              <a:pPr/>
              <a:t>1</a:t>
            </a:fld>
            <a:endParaRPr lang="en-US"/>
          </a:p>
        </p:txBody>
      </p:sp>
    </p:spTree>
    <p:extLst>
      <p:ext uri="{BB962C8B-B14F-4D97-AF65-F5344CB8AC3E}">
        <p14:creationId xmlns:p14="http://schemas.microsoft.com/office/powerpoint/2010/main" val="224994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EG. Who is responsible for developing (the right) skills?</a:t>
            </a:r>
            <a:endParaRPr lang="en-US" dirty="0"/>
          </a:p>
        </p:txBody>
      </p:sp>
      <p:sp>
        <p:nvSpPr>
          <p:cNvPr id="4" name="Slide Number Placeholder 3"/>
          <p:cNvSpPr>
            <a:spLocks noGrp="1"/>
          </p:cNvSpPr>
          <p:nvPr>
            <p:ph type="sldNum" sz="quarter" idx="10"/>
          </p:nvPr>
        </p:nvSpPr>
        <p:spPr/>
        <p:txBody>
          <a:bodyPr/>
          <a:lstStyle/>
          <a:p>
            <a:fld id="{4B7D3D2B-8A5E-B743-B5A4-9305242EA8CD}" type="slidenum">
              <a:rPr lang="en-US" smtClean="0"/>
              <a:pPr/>
              <a:t>46</a:t>
            </a:fld>
            <a:endParaRPr lang="en-US"/>
          </a:p>
        </p:txBody>
      </p:sp>
    </p:spTree>
    <p:extLst>
      <p:ext uri="{BB962C8B-B14F-4D97-AF65-F5344CB8AC3E}">
        <p14:creationId xmlns:p14="http://schemas.microsoft.com/office/powerpoint/2010/main" val="2985176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Social Partnership can be defined as a tri or multi-partite arrangement involving employers, </a:t>
            </a:r>
          </a:p>
          <a:p>
            <a:r>
              <a:rPr lang="en-GB" dirty="0" smtClean="0"/>
              <a:t>trade unions, public authorities (the state and/or local/regional authorities) and/or others </a:t>
            </a:r>
          </a:p>
          <a:p>
            <a:r>
              <a:rPr lang="en-GB" dirty="0" smtClean="0"/>
              <a:t>(e.g. voluntary sector). Social partnership is usually concerned with areas of economic and </a:t>
            </a:r>
          </a:p>
          <a:p>
            <a:r>
              <a:rPr lang="en-GB" dirty="0" smtClean="0"/>
              <a:t>social policy and might be based on a binding agreement or declaration of intent. (The </a:t>
            </a:r>
          </a:p>
          <a:p>
            <a:r>
              <a:rPr lang="en-GB" dirty="0" smtClean="0"/>
              <a:t>Copenhagen Centre for Partnership Studies, 2002).</a:t>
            </a:r>
          </a:p>
          <a:p>
            <a:endParaRPr lang="en-GB" dirty="0" smtClean="0"/>
          </a:p>
          <a:p>
            <a:r>
              <a:rPr lang="en-GB" dirty="0" smtClean="0"/>
              <a:t>'Social partnership' in Germany is shorthand for the consensual system of labour capital </a:t>
            </a:r>
          </a:p>
          <a:p>
            <a:r>
              <a:rPr lang="en-GB" dirty="0" smtClean="0"/>
              <a:t>relations which developed in the 1950s. The economic success and low incidence of </a:t>
            </a:r>
          </a:p>
          <a:p>
            <a:r>
              <a:rPr lang="en-GB" dirty="0" smtClean="0"/>
              <a:t>industrial conflict that have until recently characterised post-war Germany are commonly </a:t>
            </a:r>
          </a:p>
          <a:p>
            <a:r>
              <a:rPr lang="en-GB" dirty="0" smtClean="0"/>
              <a:t>attributed to Social Partnership. </a:t>
            </a:r>
            <a:endParaRPr lang="en-US" dirty="0"/>
          </a:p>
        </p:txBody>
      </p:sp>
      <p:sp>
        <p:nvSpPr>
          <p:cNvPr id="4" name="Slide Number Placeholder 3"/>
          <p:cNvSpPr>
            <a:spLocks noGrp="1"/>
          </p:cNvSpPr>
          <p:nvPr>
            <p:ph type="sldNum" sz="quarter" idx="10"/>
          </p:nvPr>
        </p:nvSpPr>
        <p:spPr/>
        <p:txBody>
          <a:bodyPr/>
          <a:lstStyle/>
          <a:p>
            <a:fld id="{4B7D3D2B-8A5E-B743-B5A4-9305242EA8CD}" type="slidenum">
              <a:rPr lang="en-US" smtClean="0"/>
              <a:pPr/>
              <a:t>50</a:t>
            </a:fld>
            <a:endParaRPr lang="en-US"/>
          </a:p>
        </p:txBody>
      </p:sp>
    </p:spTree>
    <p:extLst>
      <p:ext uri="{BB962C8B-B14F-4D97-AF65-F5344CB8AC3E}">
        <p14:creationId xmlns:p14="http://schemas.microsoft.com/office/powerpoint/2010/main" val="2901857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D3D2B-8A5E-B743-B5A4-9305242EA8CD}" type="slidenum">
              <a:rPr lang="en-US" smtClean="0"/>
              <a:pPr/>
              <a:t>59</a:t>
            </a:fld>
            <a:endParaRPr lang="en-US"/>
          </a:p>
        </p:txBody>
      </p:sp>
    </p:spTree>
    <p:extLst>
      <p:ext uri="{BB962C8B-B14F-4D97-AF65-F5344CB8AC3E}">
        <p14:creationId xmlns:p14="http://schemas.microsoft.com/office/powerpoint/2010/main" val="1244672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r>
              <a:rPr lang="en-GB" sz="3200" b="1" dirty="0" smtClean="0"/>
              <a:t>Perceptions</a:t>
            </a:r>
            <a:r>
              <a:rPr lang="en-GB" sz="3200" dirty="0" smtClean="0"/>
              <a:t> about how the system works now and how it could work better, based on personal experience</a:t>
            </a:r>
          </a:p>
          <a:p>
            <a:pPr lvl="1">
              <a:buFont typeface="Arial" panose="020B0604020202020204" pitchFamily="34" charset="0"/>
              <a:buChar char="•"/>
            </a:pPr>
            <a:r>
              <a:rPr lang="en-GB" sz="3200" b="1" dirty="0" smtClean="0"/>
              <a:t>Case study examples</a:t>
            </a:r>
            <a:r>
              <a:rPr lang="en-GB" sz="3200" dirty="0" smtClean="0"/>
              <a:t> of projects and initiatives which describe the difference local cooperative working can make</a:t>
            </a:r>
            <a:endParaRPr lang="en-US" sz="3200" dirty="0" smtClean="0"/>
          </a:p>
          <a:p>
            <a:pPr lvl="1">
              <a:buFont typeface="Arial" panose="020B0604020202020204" pitchFamily="34" charset="0"/>
              <a:buChar char="•"/>
            </a:pPr>
            <a:r>
              <a:rPr lang="en-US" sz="3200" b="1" dirty="0" smtClean="0"/>
              <a:t>Quantified evidence, </a:t>
            </a:r>
            <a:r>
              <a:rPr lang="en-US" sz="3200" dirty="0" smtClean="0"/>
              <a:t>data, evaluations </a:t>
            </a:r>
            <a:r>
              <a:rPr lang="en-GB" sz="3200" dirty="0" smtClean="0"/>
              <a:t>or reports which help demonstrate the value of cooperative approaches</a:t>
            </a:r>
          </a:p>
          <a:p>
            <a:endParaRPr lang="en-US" dirty="0"/>
          </a:p>
        </p:txBody>
      </p:sp>
      <p:sp>
        <p:nvSpPr>
          <p:cNvPr id="4" name="Slide Number Placeholder 3"/>
          <p:cNvSpPr>
            <a:spLocks noGrp="1"/>
          </p:cNvSpPr>
          <p:nvPr>
            <p:ph type="sldNum" sz="quarter" idx="10"/>
          </p:nvPr>
        </p:nvSpPr>
        <p:spPr/>
        <p:txBody>
          <a:bodyPr/>
          <a:lstStyle/>
          <a:p>
            <a:fld id="{4B7D3D2B-8A5E-B743-B5A4-9305242EA8CD}" type="slidenum">
              <a:rPr lang="en-US" smtClean="0"/>
              <a:pPr/>
              <a:t>8</a:t>
            </a:fld>
            <a:endParaRPr lang="en-US"/>
          </a:p>
        </p:txBody>
      </p:sp>
    </p:spTree>
    <p:extLst>
      <p:ext uri="{BB962C8B-B14F-4D97-AF65-F5344CB8AC3E}">
        <p14:creationId xmlns:p14="http://schemas.microsoft.com/office/powerpoint/2010/main" val="3202592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r>
              <a:rPr lang="en-GB" sz="3200" b="1" dirty="0" smtClean="0"/>
              <a:t>Perceptions</a:t>
            </a:r>
            <a:r>
              <a:rPr lang="en-GB" sz="3200" dirty="0" smtClean="0"/>
              <a:t> about how the system works now and how it could work better, based on personal experience</a:t>
            </a:r>
          </a:p>
          <a:p>
            <a:pPr lvl="1">
              <a:buFont typeface="Arial" panose="020B0604020202020204" pitchFamily="34" charset="0"/>
              <a:buChar char="•"/>
            </a:pPr>
            <a:r>
              <a:rPr lang="en-GB" sz="3200" b="1" dirty="0" smtClean="0"/>
              <a:t>Case study examples</a:t>
            </a:r>
            <a:r>
              <a:rPr lang="en-GB" sz="3200" dirty="0" smtClean="0"/>
              <a:t> of projects and initiatives which describe the difference local cooperative working can make</a:t>
            </a:r>
            <a:endParaRPr lang="en-US" sz="3200" dirty="0" smtClean="0"/>
          </a:p>
          <a:p>
            <a:pPr lvl="1">
              <a:buFont typeface="Arial" panose="020B0604020202020204" pitchFamily="34" charset="0"/>
              <a:buChar char="•"/>
            </a:pPr>
            <a:r>
              <a:rPr lang="en-US" sz="3200" b="1" dirty="0" smtClean="0"/>
              <a:t>Quantified evidence, </a:t>
            </a:r>
            <a:r>
              <a:rPr lang="en-US" sz="3200" dirty="0" smtClean="0"/>
              <a:t>data, evaluations </a:t>
            </a:r>
            <a:r>
              <a:rPr lang="en-GB" sz="3200" dirty="0" smtClean="0"/>
              <a:t>or reports which help demonstrate the value of cooperative approaches</a:t>
            </a:r>
          </a:p>
          <a:p>
            <a:endParaRPr lang="en-US" dirty="0"/>
          </a:p>
        </p:txBody>
      </p:sp>
      <p:sp>
        <p:nvSpPr>
          <p:cNvPr id="4" name="Slide Number Placeholder 3"/>
          <p:cNvSpPr>
            <a:spLocks noGrp="1"/>
          </p:cNvSpPr>
          <p:nvPr>
            <p:ph type="sldNum" sz="quarter" idx="10"/>
          </p:nvPr>
        </p:nvSpPr>
        <p:spPr/>
        <p:txBody>
          <a:bodyPr/>
          <a:lstStyle/>
          <a:p>
            <a:fld id="{4B7D3D2B-8A5E-B743-B5A4-9305242EA8CD}" type="slidenum">
              <a:rPr lang="en-US" smtClean="0"/>
              <a:pPr/>
              <a:t>9</a:t>
            </a:fld>
            <a:endParaRPr lang="en-US"/>
          </a:p>
        </p:txBody>
      </p:sp>
    </p:spTree>
    <p:extLst>
      <p:ext uri="{BB962C8B-B14F-4D97-AF65-F5344CB8AC3E}">
        <p14:creationId xmlns:p14="http://schemas.microsoft.com/office/powerpoint/2010/main" val="1234050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r>
              <a:rPr lang="en-GB" sz="3200" b="1" dirty="0" smtClean="0"/>
              <a:t>Perceptions</a:t>
            </a:r>
            <a:r>
              <a:rPr lang="en-GB" sz="3200" dirty="0" smtClean="0"/>
              <a:t> about how the system works now and how it could work better, based on personal experience</a:t>
            </a:r>
          </a:p>
          <a:p>
            <a:pPr lvl="1">
              <a:buFont typeface="Arial" panose="020B0604020202020204" pitchFamily="34" charset="0"/>
              <a:buChar char="•"/>
            </a:pPr>
            <a:r>
              <a:rPr lang="en-GB" sz="3200" b="1" dirty="0" smtClean="0"/>
              <a:t>Case study examples</a:t>
            </a:r>
            <a:r>
              <a:rPr lang="en-GB" sz="3200" dirty="0" smtClean="0"/>
              <a:t> of projects and initiatives which describe the difference local cooperative working can make</a:t>
            </a:r>
            <a:endParaRPr lang="en-US" sz="3200" dirty="0" smtClean="0"/>
          </a:p>
          <a:p>
            <a:pPr lvl="1">
              <a:buFont typeface="Arial" panose="020B0604020202020204" pitchFamily="34" charset="0"/>
              <a:buChar char="•"/>
            </a:pPr>
            <a:r>
              <a:rPr lang="en-US" sz="3200" b="1" dirty="0" smtClean="0"/>
              <a:t>Quantified evidence, </a:t>
            </a:r>
            <a:r>
              <a:rPr lang="en-US" sz="3200" dirty="0" smtClean="0"/>
              <a:t>data, evaluations </a:t>
            </a:r>
            <a:r>
              <a:rPr lang="en-GB" sz="3200" dirty="0" smtClean="0"/>
              <a:t>or reports which help demonstrate the value of cooperative approaches</a:t>
            </a:r>
          </a:p>
          <a:p>
            <a:endParaRPr lang="en-US" dirty="0"/>
          </a:p>
        </p:txBody>
      </p:sp>
      <p:sp>
        <p:nvSpPr>
          <p:cNvPr id="4" name="Slide Number Placeholder 3"/>
          <p:cNvSpPr>
            <a:spLocks noGrp="1"/>
          </p:cNvSpPr>
          <p:nvPr>
            <p:ph type="sldNum" sz="quarter" idx="10"/>
          </p:nvPr>
        </p:nvSpPr>
        <p:spPr/>
        <p:txBody>
          <a:bodyPr/>
          <a:lstStyle/>
          <a:p>
            <a:fld id="{4B7D3D2B-8A5E-B743-B5A4-9305242EA8CD}" type="slidenum">
              <a:rPr lang="en-US" smtClean="0"/>
              <a:pPr/>
              <a:t>10</a:t>
            </a:fld>
            <a:endParaRPr lang="en-US"/>
          </a:p>
        </p:txBody>
      </p:sp>
    </p:spTree>
    <p:extLst>
      <p:ext uri="{BB962C8B-B14F-4D97-AF65-F5344CB8AC3E}">
        <p14:creationId xmlns:p14="http://schemas.microsoft.com/office/powerpoint/2010/main" val="1412028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System is most complicated at the lower skilled/paid end of the labour market. </a:t>
            </a:r>
            <a:br>
              <a:rPr lang="en-GB" dirty="0" smtClean="0"/>
            </a:br>
            <a:r>
              <a:rPr lang="en-GB" dirty="0" smtClean="0"/>
              <a:t/>
            </a:r>
            <a:br>
              <a:rPr lang="en-GB" dirty="0" smtClean="0"/>
            </a:br>
            <a:r>
              <a:rPr lang="en-GB" dirty="0" smtClean="0"/>
              <a:t>Things are simpler at the top!</a:t>
            </a:r>
            <a:endParaRPr lang="en-US" dirty="0"/>
          </a:p>
        </p:txBody>
      </p:sp>
      <p:sp>
        <p:nvSpPr>
          <p:cNvPr id="4" name="Slide Number Placeholder 3"/>
          <p:cNvSpPr>
            <a:spLocks noGrp="1"/>
          </p:cNvSpPr>
          <p:nvPr>
            <p:ph type="sldNum" sz="quarter" idx="10"/>
          </p:nvPr>
        </p:nvSpPr>
        <p:spPr/>
        <p:txBody>
          <a:bodyPr/>
          <a:lstStyle/>
          <a:p>
            <a:fld id="{4B7D3D2B-8A5E-B743-B5A4-9305242EA8CD}" type="slidenum">
              <a:rPr lang="en-US" smtClean="0"/>
              <a:pPr/>
              <a:t>16</a:t>
            </a:fld>
            <a:endParaRPr lang="en-US"/>
          </a:p>
        </p:txBody>
      </p:sp>
    </p:spTree>
    <p:extLst>
      <p:ext uri="{BB962C8B-B14F-4D97-AF65-F5344CB8AC3E}">
        <p14:creationId xmlns:p14="http://schemas.microsoft.com/office/powerpoint/2010/main" val="2510187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dirty="0" smtClean="0"/>
              <a:t>Skills for Growth is an</a:t>
            </a:r>
            <a:r>
              <a:rPr lang="en-GB" baseline="0" dirty="0" smtClean="0"/>
              <a:t> approach across the Liverpool City Region that allows better understanding of the future skills needs of the local economy</a:t>
            </a:r>
          </a:p>
          <a:p>
            <a:endParaRPr lang="en-GB" baseline="0" dirty="0" smtClean="0"/>
          </a:p>
          <a:p>
            <a:r>
              <a:rPr lang="en-GB" baseline="0" dirty="0" smtClean="0"/>
              <a:t>Focus on key growth sectors (i.e. </a:t>
            </a:r>
            <a:r>
              <a:rPr lang="en-GB" baseline="0" dirty="0" err="1" smtClean="0"/>
              <a:t>SuperPORT</a:t>
            </a:r>
            <a:r>
              <a:rPr lang="en-GB" baseline="0" dirty="0" smtClean="0"/>
              <a:t>, Advanced Manufacturing, Knowledge Economy) to ensure that training providers are responding to business needs and delivering suitable provision to residents.  This collaboration will enable residents of all ages to better compete in the local labour market and take advantage of the future growth expected across the City Region.</a:t>
            </a:r>
          </a:p>
          <a:p>
            <a:endParaRPr lang="en-GB" baseline="0" dirty="0" smtClean="0"/>
          </a:p>
          <a:p>
            <a:r>
              <a:rPr lang="en-GB" baseline="0" dirty="0" smtClean="0"/>
              <a:t>A Skills for Growth Agreement for each sector and the annual report work uses collaborative working and in-depth analysis to set out specific challenges to training providers, businesses and other stakeholders</a:t>
            </a:r>
          </a:p>
          <a:p>
            <a:endParaRPr lang="en-GB" baseline="0" dirty="0" smtClean="0"/>
          </a:p>
          <a:p>
            <a:r>
              <a:rPr lang="en-GB" baseline="0" dirty="0" smtClean="0"/>
              <a:t>The Jobs for Tomorrow material </a:t>
            </a:r>
            <a:r>
              <a:rPr lang="en-GB" sz="1200" kern="1200" dirty="0" smtClean="0">
                <a:solidFill>
                  <a:schemeClr val="tx1"/>
                </a:solidFill>
                <a:latin typeface="+mn-lt"/>
                <a:ea typeface="+mn-ea"/>
                <a:cs typeface="+mn-cs"/>
              </a:rPr>
              <a:t>translates these messages for the wider public and, through a series of short films, factsheets and lesson plans, will increase residents’ understanding</a:t>
            </a:r>
          </a:p>
          <a:p>
            <a:endParaRPr lang="en-GB"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In June, the Skills Show Experience @ IFB 2014 saw around 3,500 pupils take part in interactive ‘have a go’ experiences relating to careers in growth sectors and the skills required for specific roles. Around 7 out of 10 attendees stated that they were more likely to consider undertaking vocational learning / Apprenticeships as a result.</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Subsequent events led by St Helens</a:t>
            </a:r>
            <a:r>
              <a:rPr lang="en-GB" sz="1200" kern="1200" baseline="0" dirty="0" smtClean="0">
                <a:solidFill>
                  <a:schemeClr val="tx1"/>
                </a:solidFill>
                <a:latin typeface="+mn-lt"/>
                <a:ea typeface="+mn-ea"/>
                <a:cs typeface="+mn-cs"/>
              </a:rPr>
              <a:t> College and Hugh Baird plus the Skills Show on the Road event enhances the Skills Show’s reach further.</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B7D3D2B-8A5E-B743-B5A4-9305242EA8CD}" type="slidenum">
              <a:rPr lang="en-US" smtClean="0"/>
              <a:pPr/>
              <a:t>25</a:t>
            </a:fld>
            <a:endParaRPr lang="en-US"/>
          </a:p>
        </p:txBody>
      </p:sp>
    </p:spTree>
    <p:extLst>
      <p:ext uri="{BB962C8B-B14F-4D97-AF65-F5344CB8AC3E}">
        <p14:creationId xmlns:p14="http://schemas.microsoft.com/office/powerpoint/2010/main" val="630237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Youth Employment Gateway is a Government funded and locally-commissioned </a:t>
            </a:r>
            <a:r>
              <a:rPr lang="en-US" sz="1200" kern="1200" dirty="0" err="1" smtClean="0">
                <a:solidFill>
                  <a:schemeClr val="tx1"/>
                </a:solidFill>
                <a:latin typeface="+mn-lt"/>
                <a:ea typeface="+mn-ea"/>
                <a:cs typeface="+mn-cs"/>
              </a:rPr>
              <a:t>programme</a:t>
            </a:r>
            <a:r>
              <a:rPr lang="en-US" sz="1200" kern="1200" dirty="0" smtClean="0">
                <a:solidFill>
                  <a:schemeClr val="tx1"/>
                </a:solidFill>
                <a:latin typeface="+mn-lt"/>
                <a:ea typeface="+mn-ea"/>
                <a:cs typeface="+mn-cs"/>
              </a:rPr>
              <a:t> designed to help young JSA claimants across the Liverpool City Region access individually-tailored support designed to help them get a job.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It is estimated that more than 8,000 residents will participate</a:t>
            </a:r>
            <a:r>
              <a:rPr lang="en-US" sz="1200" kern="1200" baseline="0" dirty="0" smtClean="0">
                <a:solidFill>
                  <a:schemeClr val="tx1"/>
                </a:solidFill>
                <a:latin typeface="+mn-lt"/>
                <a:ea typeface="+mn-ea"/>
                <a:cs typeface="+mn-cs"/>
              </a:rPr>
              <a:t> in the </a:t>
            </a:r>
            <a:r>
              <a:rPr lang="en-US" sz="1200" kern="1200" baseline="0" dirty="0" err="1" smtClean="0">
                <a:solidFill>
                  <a:schemeClr val="tx1"/>
                </a:solidFill>
                <a:latin typeface="+mn-lt"/>
                <a:ea typeface="+mn-ea"/>
                <a:cs typeface="+mn-cs"/>
              </a:rPr>
              <a:t>programme</a:t>
            </a:r>
            <a:r>
              <a:rPr lang="en-US" sz="1200" kern="1200" baseline="0" dirty="0" smtClean="0">
                <a:solidFill>
                  <a:schemeClr val="tx1"/>
                </a:solidFill>
                <a:latin typeface="+mn-lt"/>
                <a:ea typeface="+mn-ea"/>
                <a:cs typeface="+mn-cs"/>
              </a:rPr>
              <a:t> over the next 3 years.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programme</a:t>
            </a:r>
            <a:r>
              <a:rPr lang="en-US" sz="1200" kern="1200" dirty="0" smtClean="0">
                <a:solidFill>
                  <a:schemeClr val="tx1"/>
                </a:solidFill>
                <a:latin typeface="+mn-lt"/>
                <a:ea typeface="+mn-ea"/>
                <a:cs typeface="+mn-cs"/>
              </a:rPr>
              <a:t> is being locally designed and the first phase will test out an </a:t>
            </a:r>
            <a:r>
              <a:rPr lang="en-US" sz="1200" kern="1200" dirty="0" err="1" smtClean="0">
                <a:solidFill>
                  <a:schemeClr val="tx1"/>
                </a:solidFill>
                <a:latin typeface="+mn-lt"/>
                <a:ea typeface="+mn-ea"/>
                <a:cs typeface="+mn-cs"/>
              </a:rPr>
              <a:t>individualised</a:t>
            </a:r>
            <a:r>
              <a:rPr lang="en-US" sz="1200" kern="1200" dirty="0" smtClean="0">
                <a:solidFill>
                  <a:schemeClr val="tx1"/>
                </a:solidFill>
                <a:latin typeface="+mn-lt"/>
                <a:ea typeface="+mn-ea"/>
                <a:cs typeface="+mn-cs"/>
              </a:rPr>
              <a:t> budget approach to enable young people to choose the assistance they feel they need to find work.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latin typeface="+mn-lt"/>
                <a:ea typeface="+mn-ea"/>
                <a:cs typeface="+mn-cs"/>
              </a:rPr>
              <a:t>The 2</a:t>
            </a:r>
            <a:r>
              <a:rPr lang="en-US" sz="1200" kern="1200" baseline="30000" smtClean="0">
                <a:solidFill>
                  <a:schemeClr val="tx1"/>
                </a:solidFill>
                <a:latin typeface="+mn-lt"/>
                <a:ea typeface="+mn-ea"/>
                <a:cs typeface="+mn-cs"/>
              </a:rPr>
              <a:t>nd</a:t>
            </a:r>
            <a:r>
              <a:rPr lang="en-US" sz="1200" kern="1200" smtClean="0">
                <a:solidFill>
                  <a:schemeClr val="tx1"/>
                </a:solidFill>
                <a:latin typeface="+mn-lt"/>
                <a:ea typeface="+mn-ea"/>
                <a:cs typeface="+mn-cs"/>
              </a:rPr>
              <a:t> phase (which will start in October 2015) will be supported by the development of a mobile phone ‘App’; allowing young people to keep track of their budget and also interact with their advisors re appointments etc.</a:t>
            </a:r>
            <a:endParaRPr lang="en-GB" dirty="0"/>
          </a:p>
        </p:txBody>
      </p:sp>
      <p:sp>
        <p:nvSpPr>
          <p:cNvPr id="4" name="Slide Number Placeholder 3"/>
          <p:cNvSpPr>
            <a:spLocks noGrp="1"/>
          </p:cNvSpPr>
          <p:nvPr>
            <p:ph type="sldNum" sz="quarter" idx="10"/>
          </p:nvPr>
        </p:nvSpPr>
        <p:spPr/>
        <p:txBody>
          <a:bodyPr/>
          <a:lstStyle/>
          <a:p>
            <a:fld id="{4B7D3D2B-8A5E-B743-B5A4-9305242EA8CD}" type="slidenum">
              <a:rPr lang="en-US" smtClean="0"/>
              <a:pPr/>
              <a:t>28</a:t>
            </a:fld>
            <a:endParaRPr lang="en-US"/>
          </a:p>
        </p:txBody>
      </p:sp>
    </p:spTree>
    <p:extLst>
      <p:ext uri="{BB962C8B-B14F-4D97-AF65-F5344CB8AC3E}">
        <p14:creationId xmlns:p14="http://schemas.microsoft.com/office/powerpoint/2010/main" val="4202378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Copies</a:t>
            </a:r>
            <a:r>
              <a:rPr lang="en-GB" baseline="0" dirty="0" smtClean="0"/>
              <a:t> of the task, </a:t>
            </a:r>
            <a:r>
              <a:rPr lang="en-GB" baseline="0" dirty="0" err="1" smtClean="0"/>
              <a:t>feedbackand</a:t>
            </a:r>
            <a:r>
              <a:rPr lang="en-GB" baseline="0" dirty="0" smtClean="0"/>
              <a:t> </a:t>
            </a:r>
            <a:r>
              <a:rPr lang="en-GB" dirty="0" smtClean="0"/>
              <a:t>3 slides</a:t>
            </a:r>
            <a:r>
              <a:rPr lang="en-GB" baseline="0" dirty="0" smtClean="0"/>
              <a:t> headed “examples of cooperative principles in practice” to be on each table for reference</a:t>
            </a:r>
            <a:endParaRPr lang="en-US" dirty="0"/>
          </a:p>
        </p:txBody>
      </p:sp>
      <p:sp>
        <p:nvSpPr>
          <p:cNvPr id="4" name="Slide Number Placeholder 3"/>
          <p:cNvSpPr>
            <a:spLocks noGrp="1"/>
          </p:cNvSpPr>
          <p:nvPr>
            <p:ph type="sldNum" sz="quarter" idx="10"/>
          </p:nvPr>
        </p:nvSpPr>
        <p:spPr/>
        <p:txBody>
          <a:bodyPr/>
          <a:lstStyle/>
          <a:p>
            <a:fld id="{4B7D3D2B-8A5E-B743-B5A4-9305242EA8CD}" type="slidenum">
              <a:rPr lang="en-US" smtClean="0"/>
              <a:pPr/>
              <a:t>33</a:t>
            </a:fld>
            <a:endParaRPr lang="en-US"/>
          </a:p>
        </p:txBody>
      </p:sp>
    </p:spTree>
    <p:extLst>
      <p:ext uri="{BB962C8B-B14F-4D97-AF65-F5344CB8AC3E}">
        <p14:creationId xmlns:p14="http://schemas.microsoft.com/office/powerpoint/2010/main" val="834538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Copies of task questions and guidance on each table</a:t>
            </a:r>
            <a:endParaRPr lang="en-US" dirty="0"/>
          </a:p>
        </p:txBody>
      </p:sp>
      <p:sp>
        <p:nvSpPr>
          <p:cNvPr id="4" name="Slide Number Placeholder 3"/>
          <p:cNvSpPr>
            <a:spLocks noGrp="1"/>
          </p:cNvSpPr>
          <p:nvPr>
            <p:ph type="sldNum" sz="quarter" idx="10"/>
          </p:nvPr>
        </p:nvSpPr>
        <p:spPr/>
        <p:txBody>
          <a:bodyPr/>
          <a:lstStyle/>
          <a:p>
            <a:fld id="{4B7D3D2B-8A5E-B743-B5A4-9305242EA8CD}" type="slidenum">
              <a:rPr lang="en-US" smtClean="0"/>
              <a:pPr/>
              <a:t>38</a:t>
            </a:fld>
            <a:endParaRPr lang="en-US"/>
          </a:p>
        </p:txBody>
      </p:sp>
    </p:spTree>
    <p:extLst>
      <p:ext uri="{BB962C8B-B14F-4D97-AF65-F5344CB8AC3E}">
        <p14:creationId xmlns:p14="http://schemas.microsoft.com/office/powerpoint/2010/main" val="1414891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968416-3810-4A46-906D-1F24F478BAE2}" type="slidenum">
              <a:rPr lang="en-US" smtClean="0"/>
              <a:pPr/>
              <a:t>‹#›</a:t>
            </a:fld>
            <a:endParaRPr lang="en-US"/>
          </a:p>
        </p:txBody>
      </p:sp>
    </p:spTree>
    <p:extLst>
      <p:ext uri="{BB962C8B-B14F-4D97-AF65-F5344CB8AC3E}">
        <p14:creationId xmlns:p14="http://schemas.microsoft.com/office/powerpoint/2010/main" val="205951820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D71479A-C602-7B4D-A43D-CDD856917A39}" type="datetimeFigureOut">
              <a:rPr lang="en-US" smtClean="0"/>
              <a:pPr/>
              <a:t>11/19/2014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968416-3810-4A46-906D-1F24F478BAE2}" type="slidenum">
              <a:rPr lang="en-US" smtClean="0"/>
              <a:pPr/>
              <a:t>‹#›</a:t>
            </a:fld>
            <a:endParaRPr lang="en-US"/>
          </a:p>
        </p:txBody>
      </p:sp>
    </p:spTree>
    <p:extLst>
      <p:ext uri="{BB962C8B-B14F-4D97-AF65-F5344CB8AC3E}">
        <p14:creationId xmlns:p14="http://schemas.microsoft.com/office/powerpoint/2010/main" val="67040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D71479A-C602-7B4D-A43D-CDD856917A39}" type="datetimeFigureOut">
              <a:rPr lang="en-US" smtClean="0"/>
              <a:pPr/>
              <a:t>11/19/2014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968416-3810-4A46-906D-1F24F478BAE2}" type="slidenum">
              <a:rPr lang="en-US" smtClean="0"/>
              <a:pPr/>
              <a:t>‹#›</a:t>
            </a:fld>
            <a:endParaRPr lang="en-US"/>
          </a:p>
        </p:txBody>
      </p:sp>
    </p:spTree>
    <p:extLst>
      <p:ext uri="{BB962C8B-B14F-4D97-AF65-F5344CB8AC3E}">
        <p14:creationId xmlns:p14="http://schemas.microsoft.com/office/powerpoint/2010/main" val="1293724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GB" dirty="0" smtClean="0"/>
              <a:t>Click to edit Master title style</a:t>
            </a:r>
            <a:endParaRPr lang="en-US" dirty="0"/>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D71479A-C602-7B4D-A43D-CDD856917A39}" type="datetimeFigureOut">
              <a:rPr lang="en-US" smtClean="0"/>
              <a:pPr/>
              <a:t>11/19/2014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968416-3810-4A46-906D-1F24F478BAE2}" type="slidenum">
              <a:rPr lang="en-US" smtClean="0"/>
              <a:pPr/>
              <a:t>‹#›</a:t>
            </a:fld>
            <a:endParaRPr lang="en-US"/>
          </a:p>
        </p:txBody>
      </p:sp>
    </p:spTree>
    <p:extLst>
      <p:ext uri="{BB962C8B-B14F-4D97-AF65-F5344CB8AC3E}">
        <p14:creationId xmlns:p14="http://schemas.microsoft.com/office/powerpoint/2010/main" val="17594130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D71479A-C602-7B4D-A43D-CDD856917A39}" type="datetimeFigureOut">
              <a:rPr lang="en-US" smtClean="0"/>
              <a:pPr/>
              <a:t>11/19/2014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2998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6D71479A-C602-7B4D-A43D-CDD856917A39}" type="datetimeFigureOut">
              <a:rPr lang="en-US" smtClean="0"/>
              <a:pPr/>
              <a:t>11/19/2014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968416-3810-4A46-906D-1F24F478BAE2}" type="slidenum">
              <a:rPr lang="en-US" smtClean="0"/>
              <a:pPr/>
              <a:t>‹#›</a:t>
            </a:fld>
            <a:endParaRPr lang="en-US"/>
          </a:p>
        </p:txBody>
      </p:sp>
    </p:spTree>
    <p:extLst>
      <p:ext uri="{BB962C8B-B14F-4D97-AF65-F5344CB8AC3E}">
        <p14:creationId xmlns:p14="http://schemas.microsoft.com/office/powerpoint/2010/main" val="3011418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6D71479A-C602-7B4D-A43D-CDD856917A39}" type="datetimeFigureOut">
              <a:rPr lang="en-US" smtClean="0"/>
              <a:pPr/>
              <a:t>11/19/2014</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92438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6D71479A-C602-7B4D-A43D-CDD856917A39}" type="datetimeFigureOut">
              <a:rPr lang="en-US" smtClean="0"/>
              <a:pPr/>
              <a:t>11/19/2014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968416-3810-4A46-906D-1F24F478BAE2}" type="slidenum">
              <a:rPr lang="en-US" smtClean="0"/>
              <a:pPr/>
              <a:t>‹#›</a:t>
            </a:fld>
            <a:endParaRPr lang="en-US"/>
          </a:p>
        </p:txBody>
      </p:sp>
    </p:spTree>
    <p:extLst>
      <p:ext uri="{BB962C8B-B14F-4D97-AF65-F5344CB8AC3E}">
        <p14:creationId xmlns:p14="http://schemas.microsoft.com/office/powerpoint/2010/main" val="1454481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1479A-C602-7B4D-A43D-CDD856917A39}" type="datetimeFigureOut">
              <a:rPr lang="en-US" smtClean="0"/>
              <a:pPr/>
              <a:t>11/19/2014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968416-3810-4A46-906D-1F24F478BAE2}" type="slidenum">
              <a:rPr lang="en-US" smtClean="0"/>
              <a:pPr/>
              <a:t>‹#›</a:t>
            </a:fld>
            <a:endParaRPr lang="en-US"/>
          </a:p>
        </p:txBody>
      </p:sp>
    </p:spTree>
    <p:extLst>
      <p:ext uri="{BB962C8B-B14F-4D97-AF65-F5344CB8AC3E}">
        <p14:creationId xmlns:p14="http://schemas.microsoft.com/office/powerpoint/2010/main" val="2538298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D71479A-C602-7B4D-A43D-CDD856917A39}" type="datetimeFigureOut">
              <a:rPr lang="en-US" smtClean="0"/>
              <a:pPr/>
              <a:t>11/19/2014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968416-3810-4A46-906D-1F24F478BAE2}" type="slidenum">
              <a:rPr lang="en-US" smtClean="0"/>
              <a:pPr/>
              <a:t>‹#›</a:t>
            </a:fld>
            <a:endParaRPr lang="en-US"/>
          </a:p>
        </p:txBody>
      </p:sp>
    </p:spTree>
    <p:extLst>
      <p:ext uri="{BB962C8B-B14F-4D97-AF65-F5344CB8AC3E}">
        <p14:creationId xmlns:p14="http://schemas.microsoft.com/office/powerpoint/2010/main" val="229079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D71479A-C602-7B4D-A43D-CDD856917A39}" type="datetimeFigureOut">
              <a:rPr lang="en-US" smtClean="0"/>
              <a:pPr/>
              <a:t>11/19/2014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968416-3810-4A46-906D-1F24F478BAE2}" type="slidenum">
              <a:rPr lang="en-US" smtClean="0"/>
              <a:pPr/>
              <a:t>‹#›</a:t>
            </a:fld>
            <a:endParaRPr lang="en-US"/>
          </a:p>
        </p:txBody>
      </p:sp>
    </p:spTree>
    <p:extLst>
      <p:ext uri="{BB962C8B-B14F-4D97-AF65-F5344CB8AC3E}">
        <p14:creationId xmlns:p14="http://schemas.microsoft.com/office/powerpoint/2010/main" val="2960722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1479A-C602-7B4D-A43D-CDD856917A39}" type="datetimeFigureOut">
              <a:rPr lang="en-US" smtClean="0"/>
              <a:pPr/>
              <a:t>11/19/2014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968416-3810-4A46-906D-1F24F478BAE2}" type="slidenum">
              <a:rPr lang="en-US" smtClean="0"/>
              <a:pPr/>
              <a:t>‹#›</a:t>
            </a:fld>
            <a:endParaRPr lang="en-US"/>
          </a:p>
        </p:txBody>
      </p:sp>
      <p:pic>
        <p:nvPicPr>
          <p:cNvPr id="2050"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9053" y="5984111"/>
            <a:ext cx="3236089" cy="81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14"/>
          <a:stretch>
            <a:fillRect/>
          </a:stretch>
        </p:blipFill>
        <p:spPr>
          <a:xfrm>
            <a:off x="7831761" y="5463512"/>
            <a:ext cx="1233186" cy="1394488"/>
          </a:xfrm>
          <a:prstGeom prst="rect">
            <a:avLst/>
          </a:prstGeom>
        </p:spPr>
      </p:pic>
      <p:pic>
        <p:nvPicPr>
          <p:cNvPr id="7" name="Picture 6"/>
          <p:cNvPicPr>
            <a:picLocks noChangeAspect="1"/>
          </p:cNvPicPr>
          <p:nvPr userDrawn="1"/>
        </p:nvPicPr>
        <p:blipFill>
          <a:blip r:embed="rId15"/>
          <a:stretch>
            <a:fillRect/>
          </a:stretch>
        </p:blipFill>
        <p:spPr>
          <a:xfrm>
            <a:off x="6175053" y="5869868"/>
            <a:ext cx="1656708" cy="905530"/>
          </a:xfrm>
          <a:prstGeom prst="rect">
            <a:avLst/>
          </a:prstGeom>
        </p:spPr>
      </p:pic>
    </p:spTree>
    <p:extLst>
      <p:ext uri="{BB962C8B-B14F-4D97-AF65-F5344CB8AC3E}">
        <p14:creationId xmlns:p14="http://schemas.microsoft.com/office/powerpoint/2010/main" val="443823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www.coopinnovation.co.u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5400" dirty="0"/>
              <a:t>CCIN Policy Commission </a:t>
            </a:r>
            <a:r>
              <a:rPr lang="en-GB" sz="5400" dirty="0" smtClean="0"/>
              <a:t/>
            </a:r>
            <a:br>
              <a:rPr lang="en-GB" sz="5400" dirty="0" smtClean="0"/>
            </a:br>
            <a:r>
              <a:rPr lang="en-GB" sz="5400" dirty="0" smtClean="0"/>
              <a:t>on </a:t>
            </a:r>
            <a:r>
              <a:rPr lang="en-GB" sz="5400" dirty="0"/>
              <a:t>Community Resilience, Jobs and Growth</a:t>
            </a:r>
            <a:r>
              <a:rPr lang="en-US" sz="5400" dirty="0"/>
              <a:t/>
            </a:r>
            <a:br>
              <a:rPr lang="en-US" sz="5400" dirty="0"/>
            </a:br>
            <a:endParaRPr lang="en-US" sz="5400" dirty="0"/>
          </a:p>
        </p:txBody>
      </p:sp>
      <p:sp>
        <p:nvSpPr>
          <p:cNvPr id="3" name="Subtitle 2"/>
          <p:cNvSpPr>
            <a:spLocks noGrp="1"/>
          </p:cNvSpPr>
          <p:nvPr>
            <p:ph type="subTitle" idx="1"/>
          </p:nvPr>
        </p:nvSpPr>
        <p:spPr/>
        <p:txBody>
          <a:bodyPr/>
          <a:lstStyle/>
          <a:p>
            <a:r>
              <a:rPr lang="en-GB" dirty="0" smtClean="0"/>
              <a:t>Liverpool Evidence Session</a:t>
            </a:r>
          </a:p>
          <a:p>
            <a:r>
              <a:rPr lang="en-GB" dirty="0" smtClean="0"/>
              <a:t>20 November 2014</a:t>
            </a:r>
            <a:endParaRPr lang="en-US" dirty="0"/>
          </a:p>
        </p:txBody>
      </p:sp>
    </p:spTree>
    <p:extLst>
      <p:ext uri="{BB962C8B-B14F-4D97-AF65-F5344CB8AC3E}">
        <p14:creationId xmlns:p14="http://schemas.microsoft.com/office/powerpoint/2010/main" val="39814791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931250" y="1797050"/>
            <a:ext cx="6900499" cy="4525963"/>
          </a:xfrm>
          <a:prstGeom prst="rect">
            <a:avLst/>
          </a:prstGeom>
        </p:spPr>
      </p:pic>
      <p:sp>
        <p:nvSpPr>
          <p:cNvPr id="7" name="TextBox 6"/>
          <p:cNvSpPr txBox="1"/>
          <p:nvPr/>
        </p:nvSpPr>
        <p:spPr>
          <a:xfrm>
            <a:off x="626863" y="553075"/>
            <a:ext cx="7509272" cy="1446550"/>
          </a:xfrm>
          <a:prstGeom prst="rect">
            <a:avLst/>
          </a:prstGeom>
          <a:solidFill>
            <a:schemeClr val="tx1"/>
          </a:solidFill>
        </p:spPr>
        <p:txBody>
          <a:bodyPr wrap="square" rtlCol="0">
            <a:spAutoFit/>
          </a:bodyPr>
          <a:lstStyle/>
          <a:p>
            <a:pPr algn="ctr"/>
            <a:r>
              <a:rPr lang="en-GB" sz="4400" dirty="0" smtClean="0">
                <a:solidFill>
                  <a:schemeClr val="bg1"/>
                </a:solidFill>
              </a:rPr>
              <a:t>Quantified evidence – data and reports</a:t>
            </a:r>
            <a:endParaRPr lang="en-US" sz="4400" dirty="0">
              <a:solidFill>
                <a:schemeClr val="bg1"/>
              </a:solidFill>
            </a:endParaRPr>
          </a:p>
        </p:txBody>
      </p:sp>
    </p:spTree>
    <p:extLst>
      <p:ext uri="{BB962C8B-B14F-4D97-AF65-F5344CB8AC3E}">
        <p14:creationId xmlns:p14="http://schemas.microsoft.com/office/powerpoint/2010/main" val="71324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
            <a:ext cx="8229600" cy="1143000"/>
          </a:xfrm>
        </p:spPr>
        <p:txBody>
          <a:bodyPr/>
          <a:lstStyle/>
          <a:p>
            <a:pPr algn="l"/>
            <a:r>
              <a:rPr lang="en-GB" b="1" dirty="0" smtClean="0"/>
              <a:t>Final Report</a:t>
            </a:r>
            <a:endParaRPr lang="en-US" b="1" dirty="0"/>
          </a:p>
        </p:txBody>
      </p:sp>
      <p:sp>
        <p:nvSpPr>
          <p:cNvPr id="3" name="Content Placeholder 2"/>
          <p:cNvSpPr>
            <a:spLocks noGrp="1"/>
          </p:cNvSpPr>
          <p:nvPr>
            <p:ph idx="1"/>
          </p:nvPr>
        </p:nvSpPr>
        <p:spPr>
          <a:xfrm>
            <a:off x="457200" y="1244600"/>
            <a:ext cx="8686800" cy="4699000"/>
          </a:xfrm>
        </p:spPr>
        <p:txBody>
          <a:bodyPr>
            <a:normAutofit/>
          </a:bodyPr>
          <a:lstStyle/>
          <a:p>
            <a:r>
              <a:rPr lang="en-GB" sz="4400" dirty="0" smtClean="0"/>
              <a:t>The case for a local cooperative approach</a:t>
            </a:r>
          </a:p>
          <a:p>
            <a:r>
              <a:rPr lang="en-GB" sz="4400" dirty="0" smtClean="0"/>
              <a:t>Design principles for a better system </a:t>
            </a:r>
          </a:p>
          <a:p>
            <a:r>
              <a:rPr lang="en-GB" sz="4400" dirty="0" smtClean="0"/>
              <a:t>Recommendations for national and regional policy</a:t>
            </a:r>
            <a:endParaRPr lang="en-US" sz="4400" dirty="0"/>
          </a:p>
        </p:txBody>
      </p:sp>
    </p:spTree>
    <p:extLst>
      <p:ext uri="{BB962C8B-B14F-4D97-AF65-F5344CB8AC3E}">
        <p14:creationId xmlns:p14="http://schemas.microsoft.com/office/powerpoint/2010/main" val="860144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GB" sz="4800" dirty="0"/>
              <a:t>W</a:t>
            </a:r>
            <a:r>
              <a:rPr lang="en-GB" sz="4800" dirty="0" smtClean="0"/>
              <a:t>hat do we know already?</a:t>
            </a:r>
            <a:endParaRPr lang="en-US" sz="4800"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487484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165102"/>
            <a:ext cx="8521700" cy="1143000"/>
          </a:xfrm>
        </p:spPr>
        <p:txBody>
          <a:bodyPr>
            <a:normAutofit/>
          </a:bodyPr>
          <a:lstStyle/>
          <a:p>
            <a:r>
              <a:rPr lang="en-GB" dirty="0"/>
              <a:t>T</a:t>
            </a:r>
            <a:r>
              <a:rPr lang="en-GB" dirty="0" smtClean="0"/>
              <a:t>he system is complicated</a:t>
            </a:r>
            <a:endParaRPr lang="en-US" dirty="0"/>
          </a:p>
        </p:txBody>
      </p:sp>
      <p:pic>
        <p:nvPicPr>
          <p:cNvPr id="4" name="Content Placeholder 3"/>
          <p:cNvPicPr>
            <a:picLocks noGrp="1" noChangeAspect="1"/>
          </p:cNvPicPr>
          <p:nvPr>
            <p:ph idx="1"/>
          </p:nvPr>
        </p:nvPicPr>
        <p:blipFill>
          <a:blip r:embed="rId2"/>
          <a:stretch>
            <a:fillRect/>
          </a:stretch>
        </p:blipFill>
        <p:spPr>
          <a:xfrm>
            <a:off x="622299" y="1308102"/>
            <a:ext cx="7340601" cy="4747962"/>
          </a:xfrm>
          <a:prstGeom prst="rect">
            <a:avLst/>
          </a:prstGeom>
        </p:spPr>
      </p:pic>
      <p:sp>
        <p:nvSpPr>
          <p:cNvPr id="5" name="TextBox 4"/>
          <p:cNvSpPr txBox="1"/>
          <p:nvPr/>
        </p:nvSpPr>
        <p:spPr>
          <a:xfrm>
            <a:off x="6527800" y="6375400"/>
            <a:ext cx="2006600" cy="307777"/>
          </a:xfrm>
          <a:prstGeom prst="rect">
            <a:avLst/>
          </a:prstGeom>
          <a:noFill/>
        </p:spPr>
        <p:txBody>
          <a:bodyPr wrap="square" rtlCol="0">
            <a:spAutoFit/>
          </a:bodyPr>
          <a:lstStyle/>
          <a:p>
            <a:pPr algn="r"/>
            <a:r>
              <a:rPr lang="en-GB" sz="1400" dirty="0" smtClean="0"/>
              <a:t>NESTA, 2012</a:t>
            </a:r>
            <a:endParaRPr lang="en-US" sz="1400" dirty="0"/>
          </a:p>
        </p:txBody>
      </p:sp>
    </p:spTree>
    <p:extLst>
      <p:ext uri="{BB962C8B-B14F-4D97-AF65-F5344CB8AC3E}">
        <p14:creationId xmlns:p14="http://schemas.microsoft.com/office/powerpoint/2010/main" val="1375340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Public money not used effectively</a:t>
            </a:r>
            <a:endParaRPr lang="en-US" dirty="0"/>
          </a:p>
        </p:txBody>
      </p:sp>
      <p:sp>
        <p:nvSpPr>
          <p:cNvPr id="3" name="Content Placeholder 2"/>
          <p:cNvSpPr>
            <a:spLocks noGrp="1"/>
          </p:cNvSpPr>
          <p:nvPr>
            <p:ph idx="1"/>
          </p:nvPr>
        </p:nvSpPr>
        <p:spPr>
          <a:xfrm>
            <a:off x="368300" y="1536700"/>
            <a:ext cx="8229600" cy="4525963"/>
          </a:xfrm>
        </p:spPr>
        <p:txBody>
          <a:bodyPr>
            <a:normAutofit/>
          </a:bodyPr>
          <a:lstStyle/>
          <a:p>
            <a:pPr marL="0" indent="0">
              <a:buNone/>
            </a:pPr>
            <a:r>
              <a:rPr lang="en-GB" sz="5400" dirty="0" smtClean="0"/>
              <a:t>“We </a:t>
            </a:r>
            <a:r>
              <a:rPr lang="en-GB" sz="5400" dirty="0"/>
              <a:t>spend £5 billion per year and yet the system is not working effectively in connecting individuals to </a:t>
            </a:r>
            <a:r>
              <a:rPr lang="en-GB" sz="5400" dirty="0" smtClean="0"/>
              <a:t>work” </a:t>
            </a:r>
            <a:r>
              <a:rPr lang="en-GB" sz="2800" dirty="0" smtClean="0"/>
              <a:t>(NESTA, 2012)</a:t>
            </a:r>
          </a:p>
        </p:txBody>
      </p:sp>
    </p:spTree>
    <p:extLst>
      <p:ext uri="{BB962C8B-B14F-4D97-AF65-F5344CB8AC3E}">
        <p14:creationId xmlns:p14="http://schemas.microsoft.com/office/powerpoint/2010/main" val="38170329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GB" dirty="0" smtClean="0"/>
              <a:t>Collaboration with employers is weak</a:t>
            </a:r>
            <a:endParaRPr lang="en-US" dirty="0"/>
          </a:p>
        </p:txBody>
      </p:sp>
      <p:sp>
        <p:nvSpPr>
          <p:cNvPr id="3" name="Content Placeholder 2"/>
          <p:cNvSpPr>
            <a:spLocks noGrp="1"/>
          </p:cNvSpPr>
          <p:nvPr>
            <p:ph idx="1"/>
          </p:nvPr>
        </p:nvSpPr>
        <p:spPr>
          <a:xfrm>
            <a:off x="317500" y="998538"/>
            <a:ext cx="8826500" cy="4525963"/>
          </a:xfrm>
        </p:spPr>
        <p:txBody>
          <a:bodyPr>
            <a:noAutofit/>
          </a:bodyPr>
          <a:lstStyle/>
          <a:p>
            <a:pPr marL="0" indent="0">
              <a:buNone/>
            </a:pPr>
            <a:r>
              <a:rPr lang="en-GB" sz="4800" dirty="0" smtClean="0"/>
              <a:t>“We need a </a:t>
            </a:r>
            <a:r>
              <a:rPr lang="en-GB" sz="4800" dirty="0"/>
              <a:t>step-change in the way public services – such as schools, colleges, and employment and training providers – collectively respond to the needs of employers across a </a:t>
            </a:r>
            <a:r>
              <a:rPr lang="en-GB" sz="4800" dirty="0" smtClean="0"/>
              <a:t>place” </a:t>
            </a:r>
            <a:r>
              <a:rPr lang="en-GB" sz="2400" dirty="0" smtClean="0"/>
              <a:t>(LGA, 2013)</a:t>
            </a:r>
            <a:endParaRPr lang="en-US" sz="2400" dirty="0"/>
          </a:p>
        </p:txBody>
      </p:sp>
    </p:spTree>
    <p:extLst>
      <p:ext uri="{BB962C8B-B14F-4D97-AF65-F5344CB8AC3E}">
        <p14:creationId xmlns:p14="http://schemas.microsoft.com/office/powerpoint/2010/main" val="35480190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7700" y="3485429"/>
            <a:ext cx="8229600" cy="1143000"/>
          </a:xfrm>
        </p:spPr>
        <p:txBody>
          <a:bodyPr>
            <a:normAutofit fontScale="90000"/>
          </a:bodyPr>
          <a:lstStyle/>
          <a:p>
            <a:r>
              <a:rPr lang="en-GB" dirty="0" smtClean="0"/>
              <a:t>* </a:t>
            </a:r>
            <a:r>
              <a:rPr lang="en-GB" sz="5300" dirty="0" smtClean="0"/>
              <a:t>By “the system” we mean </a:t>
            </a:r>
            <a:r>
              <a:rPr lang="en-GB" sz="5300" i="1" dirty="0" smtClean="0"/>
              <a:t>organisations that engage </a:t>
            </a:r>
            <a:r>
              <a:rPr lang="en-GB" sz="5300" i="1" dirty="0"/>
              <a:t>in bringing non-working adults into </a:t>
            </a:r>
            <a:r>
              <a:rPr lang="en-GB" sz="5300" i="1" dirty="0" smtClean="0"/>
              <a:t>work: </a:t>
            </a:r>
            <a:r>
              <a:rPr lang="en-GB" sz="5300" dirty="0" smtClean="0"/>
              <a:t>the employment system.</a:t>
            </a:r>
            <a:br>
              <a:rPr lang="en-GB" sz="5300" dirty="0" smtClean="0"/>
            </a:br>
            <a:r>
              <a:rPr lang="en-GB" i="1" dirty="0"/>
              <a:t/>
            </a:r>
            <a:br>
              <a:rPr lang="en-GB" i="1" dirty="0"/>
            </a:br>
            <a:endParaRPr lang="en-US" sz="2700" b="0" dirty="0"/>
          </a:p>
        </p:txBody>
      </p:sp>
      <p:sp>
        <p:nvSpPr>
          <p:cNvPr id="3" name="Rectangle 2"/>
          <p:cNvSpPr/>
          <p:nvPr/>
        </p:nvSpPr>
        <p:spPr>
          <a:xfrm>
            <a:off x="415636" y="198053"/>
            <a:ext cx="8077199" cy="769441"/>
          </a:xfrm>
          <a:prstGeom prst="rect">
            <a:avLst/>
          </a:prstGeom>
        </p:spPr>
        <p:txBody>
          <a:bodyPr wrap="square">
            <a:spAutoFit/>
          </a:bodyPr>
          <a:lstStyle/>
          <a:p>
            <a:r>
              <a:rPr lang="en-GB" sz="4400" b="1" dirty="0" smtClean="0">
                <a:solidFill>
                  <a:prstClr val="black"/>
                </a:solidFill>
                <a:ea typeface="+mj-ea"/>
                <a:cs typeface="+mj-cs"/>
              </a:rPr>
              <a:t>What system? </a:t>
            </a:r>
            <a:endParaRPr lang="en-US" dirty="0"/>
          </a:p>
        </p:txBody>
      </p:sp>
    </p:spTree>
    <p:extLst>
      <p:ext uri="{BB962C8B-B14F-4D97-AF65-F5344CB8AC3E}">
        <p14:creationId xmlns:p14="http://schemas.microsoft.com/office/powerpoint/2010/main" val="34110921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8229600" cy="1143000"/>
          </a:xfrm>
        </p:spPr>
        <p:txBody>
          <a:bodyPr/>
          <a:lstStyle/>
          <a:p>
            <a:r>
              <a:rPr lang="en-GB" b="1" dirty="0" smtClean="0"/>
              <a:t>TASK</a:t>
            </a:r>
            <a:r>
              <a:rPr lang="en-GB" dirty="0" smtClean="0"/>
              <a:t>  On your tables – 5 minutes</a:t>
            </a:r>
            <a:endParaRPr lang="en-US" dirty="0"/>
          </a:p>
        </p:txBody>
      </p:sp>
      <p:sp>
        <p:nvSpPr>
          <p:cNvPr id="3" name="Content Placeholder 2"/>
          <p:cNvSpPr>
            <a:spLocks noGrp="1"/>
          </p:cNvSpPr>
          <p:nvPr>
            <p:ph idx="1"/>
          </p:nvPr>
        </p:nvSpPr>
        <p:spPr>
          <a:xfrm>
            <a:off x="457200" y="1041400"/>
            <a:ext cx="8229600" cy="4525963"/>
          </a:xfrm>
          <a:ln w="28575">
            <a:solidFill>
              <a:schemeClr val="tx2">
                <a:lumMod val="60000"/>
                <a:lumOff val="40000"/>
              </a:schemeClr>
            </a:solidFill>
          </a:ln>
        </p:spPr>
        <p:txBody>
          <a:bodyPr>
            <a:normAutofit fontScale="92500"/>
          </a:bodyPr>
          <a:lstStyle/>
          <a:p>
            <a:r>
              <a:rPr lang="en-GB" sz="4400" dirty="0" smtClean="0"/>
              <a:t>Introduce yourselves</a:t>
            </a:r>
          </a:p>
          <a:p>
            <a:r>
              <a:rPr lang="en-GB" sz="4400" dirty="0" smtClean="0"/>
              <a:t>Suggest one issue or barrier in the current system</a:t>
            </a:r>
          </a:p>
          <a:p>
            <a:r>
              <a:rPr lang="en-GB" sz="4400" dirty="0" smtClean="0"/>
              <a:t>Suggest one thing that is working well</a:t>
            </a:r>
          </a:p>
          <a:p>
            <a:r>
              <a:rPr lang="en-GB" sz="4400" dirty="0" smtClean="0"/>
              <a:t>Try to come up with different ones!</a:t>
            </a:r>
            <a:endParaRPr lang="en-US" sz="4400" dirty="0"/>
          </a:p>
        </p:txBody>
      </p:sp>
    </p:spTree>
    <p:extLst>
      <p:ext uri="{BB962C8B-B14F-4D97-AF65-F5344CB8AC3E}">
        <p14:creationId xmlns:p14="http://schemas.microsoft.com/office/powerpoint/2010/main" val="40178283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Create two flipcharts about the current system</a:t>
            </a:r>
            <a:endParaRPr lang="en-US" dirty="0"/>
          </a:p>
        </p:txBody>
      </p:sp>
      <p:sp>
        <p:nvSpPr>
          <p:cNvPr id="4" name="Content Placeholder 3"/>
          <p:cNvSpPr>
            <a:spLocks noGrp="1"/>
          </p:cNvSpPr>
          <p:nvPr>
            <p:ph sz="half" idx="1"/>
          </p:nvPr>
        </p:nvSpPr>
        <p:spPr>
          <a:ln w="38100">
            <a:solidFill>
              <a:schemeClr val="accent1">
                <a:lumMod val="75000"/>
              </a:schemeClr>
            </a:solidFill>
          </a:ln>
        </p:spPr>
        <p:txBody>
          <a:bodyPr/>
          <a:lstStyle/>
          <a:p>
            <a:r>
              <a:rPr lang="en-GB" dirty="0" smtClean="0"/>
              <a:t> Blockers and barriers</a:t>
            </a:r>
            <a:endParaRPr lang="en-US" dirty="0"/>
          </a:p>
        </p:txBody>
      </p:sp>
      <p:sp>
        <p:nvSpPr>
          <p:cNvPr id="5" name="Content Placeholder 4"/>
          <p:cNvSpPr>
            <a:spLocks noGrp="1"/>
          </p:cNvSpPr>
          <p:nvPr>
            <p:ph sz="half" idx="2"/>
          </p:nvPr>
        </p:nvSpPr>
        <p:spPr>
          <a:ln w="38100">
            <a:solidFill>
              <a:srgbClr val="FF3399"/>
            </a:solidFill>
          </a:ln>
        </p:spPr>
        <p:txBody>
          <a:bodyPr/>
          <a:lstStyle/>
          <a:p>
            <a:r>
              <a:rPr lang="en-GB" dirty="0" smtClean="0"/>
              <a:t>Things we want to keep</a:t>
            </a:r>
            <a:endParaRPr lang="en-US" dirty="0"/>
          </a:p>
        </p:txBody>
      </p:sp>
      <p:sp>
        <p:nvSpPr>
          <p:cNvPr id="6" name="Cloud Callout 5"/>
          <p:cNvSpPr/>
          <p:nvPr/>
        </p:nvSpPr>
        <p:spPr>
          <a:xfrm>
            <a:off x="4216400" y="3860800"/>
            <a:ext cx="3568700" cy="2265363"/>
          </a:xfrm>
          <a:prstGeom prst="cloudCallou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775200" y="4165600"/>
            <a:ext cx="2743200" cy="1384995"/>
          </a:xfrm>
          <a:prstGeom prst="rect">
            <a:avLst/>
          </a:prstGeom>
          <a:noFill/>
        </p:spPr>
        <p:txBody>
          <a:bodyPr wrap="square" rtlCol="0">
            <a:spAutoFit/>
          </a:bodyPr>
          <a:lstStyle/>
          <a:p>
            <a:r>
              <a:rPr lang="en-GB" sz="2800" dirty="0" smtClean="0"/>
              <a:t>Keep adding to these throughout the day</a:t>
            </a:r>
            <a:endParaRPr lang="en-US" sz="2800" dirty="0"/>
          </a:p>
        </p:txBody>
      </p:sp>
    </p:spTree>
    <p:extLst>
      <p:ext uri="{BB962C8B-B14F-4D97-AF65-F5344CB8AC3E}">
        <p14:creationId xmlns:p14="http://schemas.microsoft.com/office/powerpoint/2010/main" val="19605155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GB" sz="5400" dirty="0" smtClean="0"/>
              <a:t>What is a co-operative approach?</a:t>
            </a:r>
            <a:endParaRPr lang="en-US" sz="5400"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505900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aims for today</a:t>
            </a:r>
            <a:endParaRPr lang="en-US" dirty="0"/>
          </a:p>
        </p:txBody>
      </p:sp>
      <p:sp>
        <p:nvSpPr>
          <p:cNvPr id="3" name="Content Placeholder 2"/>
          <p:cNvSpPr>
            <a:spLocks noGrp="1"/>
          </p:cNvSpPr>
          <p:nvPr>
            <p:ph idx="1"/>
          </p:nvPr>
        </p:nvSpPr>
        <p:spPr/>
        <p:txBody>
          <a:bodyPr>
            <a:normAutofit/>
          </a:bodyPr>
          <a:lstStyle/>
          <a:p>
            <a:r>
              <a:rPr lang="en-GB" sz="4000" dirty="0" smtClean="0"/>
              <a:t>Share evidence of cooperative practice</a:t>
            </a:r>
          </a:p>
          <a:p>
            <a:r>
              <a:rPr lang="en-GB" sz="4000" dirty="0" smtClean="0"/>
              <a:t>Explore the difference cooperation makes</a:t>
            </a:r>
          </a:p>
          <a:p>
            <a:r>
              <a:rPr lang="en-GB" sz="4000" dirty="0" smtClean="0"/>
              <a:t>Develop ideas for a better system</a:t>
            </a:r>
            <a:endParaRPr lang="en-US" sz="4000" dirty="0"/>
          </a:p>
        </p:txBody>
      </p:sp>
    </p:spTree>
    <p:extLst>
      <p:ext uri="{BB962C8B-B14F-4D97-AF65-F5344CB8AC3E}">
        <p14:creationId xmlns:p14="http://schemas.microsoft.com/office/powerpoint/2010/main" val="984935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279400" y="113761"/>
            <a:ext cx="8229600" cy="4171440"/>
          </a:xfrm>
          <a:prstGeom prst="rect">
            <a:avLst/>
          </a:prstGeom>
        </p:spPr>
      </p:pic>
      <p:pic>
        <p:nvPicPr>
          <p:cNvPr id="6" name="Picture 5"/>
          <p:cNvPicPr>
            <a:picLocks noChangeAspect="1"/>
          </p:cNvPicPr>
          <p:nvPr/>
        </p:nvPicPr>
        <p:blipFill rotWithShape="1">
          <a:blip r:embed="rId3"/>
          <a:srcRect l="8340" t="22117" r="6672" b="10485"/>
          <a:stretch/>
        </p:blipFill>
        <p:spPr>
          <a:xfrm>
            <a:off x="959337" y="1943100"/>
            <a:ext cx="6683412" cy="3975100"/>
          </a:xfrm>
          <a:prstGeom prst="rect">
            <a:avLst/>
          </a:prstGeom>
          <a:ln>
            <a:solidFill>
              <a:schemeClr val="tx1"/>
            </a:solidFill>
          </a:ln>
        </p:spPr>
      </p:pic>
    </p:spTree>
    <p:extLst>
      <p:ext uri="{BB962C8B-B14F-4D97-AF65-F5344CB8AC3E}">
        <p14:creationId xmlns:p14="http://schemas.microsoft.com/office/powerpoint/2010/main" val="22326310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2238"/>
            <a:ext cx="8229600" cy="778098"/>
          </a:xfrm>
        </p:spPr>
        <p:txBody>
          <a:bodyPr>
            <a:noAutofit/>
          </a:bodyPr>
          <a:lstStyle/>
          <a:p>
            <a:r>
              <a:rPr lang="en-GB" sz="5400" dirty="0" smtClean="0"/>
              <a:t>A Cooperative Place is</a:t>
            </a:r>
            <a:endParaRPr lang="en-GB" sz="5400" dirty="0"/>
          </a:p>
        </p:txBody>
      </p:sp>
      <p:sp>
        <p:nvSpPr>
          <p:cNvPr id="5" name="Content Placeholder 4"/>
          <p:cNvSpPr>
            <a:spLocks noGrp="1"/>
          </p:cNvSpPr>
          <p:nvPr>
            <p:ph idx="1"/>
          </p:nvPr>
        </p:nvSpPr>
        <p:spPr>
          <a:xfrm>
            <a:off x="251520" y="1052736"/>
            <a:ext cx="8640960" cy="5472608"/>
          </a:xfrm>
        </p:spPr>
        <p:txBody>
          <a:bodyPr>
            <a:normAutofit fontScale="92500" lnSpcReduction="10000"/>
          </a:bodyPr>
          <a:lstStyle/>
          <a:p>
            <a:r>
              <a:rPr lang="en-GB" b="1" dirty="0" smtClean="0"/>
              <a:t>Fair</a:t>
            </a:r>
            <a:r>
              <a:rPr lang="en-GB" dirty="0" smtClean="0"/>
              <a:t> – we tackle deprivation and ensure opportunities for all. </a:t>
            </a:r>
          </a:p>
          <a:p>
            <a:r>
              <a:rPr lang="en-GB" b="1" dirty="0" smtClean="0"/>
              <a:t>Responsible</a:t>
            </a:r>
            <a:r>
              <a:rPr lang="en-GB" dirty="0" smtClean="0"/>
              <a:t> – we promote self reliance and mutual aid so everyone does their bit.</a:t>
            </a:r>
            <a:endParaRPr lang="en-GB" i="1" dirty="0" smtClean="0"/>
          </a:p>
          <a:p>
            <a:r>
              <a:rPr lang="en-GB" b="1" dirty="0" smtClean="0"/>
              <a:t>Collaborative</a:t>
            </a:r>
            <a:r>
              <a:rPr lang="en-GB" dirty="0" smtClean="0"/>
              <a:t> – we develop honest relationships, building on the strengths in our community to achieve shared outcomes.</a:t>
            </a:r>
          </a:p>
          <a:p>
            <a:r>
              <a:rPr lang="en-GB" b="1" dirty="0" smtClean="0"/>
              <a:t>Democratic </a:t>
            </a:r>
            <a:r>
              <a:rPr lang="en-GB" i="1" dirty="0" smtClean="0"/>
              <a:t>– </a:t>
            </a:r>
            <a:r>
              <a:rPr lang="en-GB" dirty="0" smtClean="0"/>
              <a:t>we grow involvement and earn the right to lead by building trust. </a:t>
            </a:r>
            <a:r>
              <a:rPr lang="en-GB" dirty="0"/>
              <a:t>W</a:t>
            </a:r>
            <a:r>
              <a:rPr lang="en-GB" dirty="0" smtClean="0"/>
              <a:t>e make listening to our community part of everyone’s day job so every citizen feels they can have an influence. We share information and power so people can take control.</a:t>
            </a:r>
            <a:endParaRPr lang="en-GB" dirty="0"/>
          </a:p>
        </p:txBody>
      </p:sp>
    </p:spTree>
    <p:extLst>
      <p:ext uri="{BB962C8B-B14F-4D97-AF65-F5344CB8AC3E}">
        <p14:creationId xmlns:p14="http://schemas.microsoft.com/office/powerpoint/2010/main" val="531582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88640"/>
            <a:ext cx="2880320" cy="523220"/>
          </a:xfrm>
          <a:prstGeom prst="rect">
            <a:avLst/>
          </a:prstGeom>
          <a:noFill/>
        </p:spPr>
        <p:txBody>
          <a:bodyPr wrap="square" rtlCol="0">
            <a:spAutoFit/>
          </a:bodyPr>
          <a:lstStyle/>
          <a:p>
            <a:r>
              <a:rPr lang="en-GB" sz="2800" b="1" dirty="0" smtClean="0"/>
              <a:t>Council </a:t>
            </a:r>
            <a:r>
              <a:rPr lang="en-GB" sz="2800" dirty="0" smtClean="0"/>
              <a:t>      </a:t>
            </a:r>
            <a:r>
              <a:rPr lang="en-GB" sz="1600" dirty="0" smtClean="0"/>
              <a:t>so what?</a:t>
            </a:r>
            <a:endParaRPr lang="en-GB" sz="2800" dirty="0"/>
          </a:p>
        </p:txBody>
      </p:sp>
      <p:sp>
        <p:nvSpPr>
          <p:cNvPr id="5" name="TextBox 4"/>
          <p:cNvSpPr txBox="1"/>
          <p:nvPr/>
        </p:nvSpPr>
        <p:spPr>
          <a:xfrm>
            <a:off x="3491880" y="188640"/>
            <a:ext cx="2484276" cy="523220"/>
          </a:xfrm>
          <a:prstGeom prst="rect">
            <a:avLst/>
          </a:prstGeom>
          <a:noFill/>
        </p:spPr>
        <p:txBody>
          <a:bodyPr wrap="square" rtlCol="0">
            <a:spAutoFit/>
          </a:bodyPr>
          <a:lstStyle/>
          <a:p>
            <a:r>
              <a:rPr lang="en-GB" sz="2800" b="1" dirty="0" smtClean="0"/>
              <a:t>Place</a:t>
            </a:r>
            <a:r>
              <a:rPr lang="en-GB" sz="2800" dirty="0" smtClean="0"/>
              <a:t>         </a:t>
            </a:r>
            <a:r>
              <a:rPr lang="en-GB" sz="1600" dirty="0" smtClean="0"/>
              <a:t>so what?</a:t>
            </a:r>
            <a:endParaRPr lang="en-GB" sz="2800" dirty="0"/>
          </a:p>
        </p:txBody>
      </p:sp>
      <p:sp>
        <p:nvSpPr>
          <p:cNvPr id="6" name="TextBox 5"/>
          <p:cNvSpPr txBox="1"/>
          <p:nvPr/>
        </p:nvSpPr>
        <p:spPr>
          <a:xfrm>
            <a:off x="6206937" y="188640"/>
            <a:ext cx="2592288" cy="523220"/>
          </a:xfrm>
          <a:prstGeom prst="rect">
            <a:avLst/>
          </a:prstGeom>
          <a:noFill/>
        </p:spPr>
        <p:txBody>
          <a:bodyPr wrap="square" rtlCol="0">
            <a:spAutoFit/>
          </a:bodyPr>
          <a:lstStyle/>
          <a:p>
            <a:r>
              <a:rPr lang="en-GB" sz="1600" dirty="0" smtClean="0"/>
              <a:t>..difference for </a:t>
            </a:r>
            <a:r>
              <a:rPr lang="en-GB" sz="2800" b="1" dirty="0" smtClean="0"/>
              <a:t>People  </a:t>
            </a:r>
            <a:endParaRPr lang="en-GB" sz="2800" b="1" dirty="0"/>
          </a:p>
        </p:txBody>
      </p:sp>
      <p:cxnSp>
        <p:nvCxnSpPr>
          <p:cNvPr id="8" name="Straight Connector 7"/>
          <p:cNvCxnSpPr/>
          <p:nvPr/>
        </p:nvCxnSpPr>
        <p:spPr>
          <a:xfrm>
            <a:off x="2843808" y="457038"/>
            <a:ext cx="0" cy="5760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40152" y="457038"/>
            <a:ext cx="72008" cy="57606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3528" y="6309320"/>
            <a:ext cx="3672408" cy="369332"/>
          </a:xfrm>
          <a:prstGeom prst="rect">
            <a:avLst/>
          </a:prstGeom>
          <a:noFill/>
        </p:spPr>
        <p:txBody>
          <a:bodyPr wrap="square" rtlCol="0">
            <a:spAutoFit/>
          </a:bodyPr>
          <a:lstStyle/>
          <a:p>
            <a:r>
              <a:rPr lang="en-GB" dirty="0" smtClean="0"/>
              <a:t>How do we need to work differently?</a:t>
            </a:r>
            <a:endParaRPr lang="en-GB" dirty="0"/>
          </a:p>
        </p:txBody>
      </p:sp>
      <p:sp>
        <p:nvSpPr>
          <p:cNvPr id="12" name="TextBox 11"/>
          <p:cNvSpPr txBox="1"/>
          <p:nvPr/>
        </p:nvSpPr>
        <p:spPr>
          <a:xfrm>
            <a:off x="4932040" y="6309320"/>
            <a:ext cx="3672408" cy="369332"/>
          </a:xfrm>
          <a:prstGeom prst="rect">
            <a:avLst/>
          </a:prstGeom>
          <a:noFill/>
        </p:spPr>
        <p:txBody>
          <a:bodyPr wrap="square" rtlCol="0">
            <a:spAutoFit/>
          </a:bodyPr>
          <a:lstStyle/>
          <a:p>
            <a:r>
              <a:rPr lang="en-GB" dirty="0" smtClean="0"/>
              <a:t>What impact will it make?</a:t>
            </a:r>
            <a:endParaRPr lang="en-GB" dirty="0"/>
          </a:p>
        </p:txBody>
      </p:sp>
      <p:grpSp>
        <p:nvGrpSpPr>
          <p:cNvPr id="16" name="Group 15"/>
          <p:cNvGrpSpPr/>
          <p:nvPr/>
        </p:nvGrpSpPr>
        <p:grpSpPr>
          <a:xfrm>
            <a:off x="755576" y="6142184"/>
            <a:ext cx="5524795" cy="276999"/>
            <a:chOff x="775397" y="590276"/>
            <a:chExt cx="5524795" cy="276999"/>
          </a:xfrm>
        </p:grpSpPr>
        <p:sp>
          <p:nvSpPr>
            <p:cNvPr id="13" name="Right Arrow 12"/>
            <p:cNvSpPr/>
            <p:nvPr/>
          </p:nvSpPr>
          <p:spPr>
            <a:xfrm>
              <a:off x="2339752" y="630850"/>
              <a:ext cx="1080120" cy="144016"/>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Arrow 13"/>
            <p:cNvSpPr/>
            <p:nvPr/>
          </p:nvSpPr>
          <p:spPr>
            <a:xfrm>
              <a:off x="5220072" y="630850"/>
              <a:ext cx="1080120" cy="144016"/>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775397" y="590276"/>
              <a:ext cx="1564355" cy="276999"/>
            </a:xfrm>
            <a:prstGeom prst="rect">
              <a:avLst/>
            </a:prstGeom>
            <a:noFill/>
          </p:spPr>
          <p:txBody>
            <a:bodyPr wrap="square" rtlCol="0">
              <a:spAutoFit/>
            </a:bodyPr>
            <a:lstStyle/>
            <a:p>
              <a:r>
                <a:rPr lang="en-GB" sz="1200" dirty="0" smtClean="0">
                  <a:solidFill>
                    <a:schemeClr val="tx2">
                      <a:lumMod val="60000"/>
                      <a:lumOff val="40000"/>
                    </a:schemeClr>
                  </a:solidFill>
                </a:rPr>
                <a:t>THEORY OF CHANGE</a:t>
              </a:r>
              <a:endParaRPr lang="en-GB" sz="1200" dirty="0">
                <a:solidFill>
                  <a:schemeClr val="tx2">
                    <a:lumMod val="60000"/>
                    <a:lumOff val="40000"/>
                  </a:schemeClr>
                </a:solidFill>
              </a:endParaRPr>
            </a:p>
          </p:txBody>
        </p:sp>
      </p:grpSp>
      <p:sp>
        <p:nvSpPr>
          <p:cNvPr id="17" name="TextBox 16"/>
          <p:cNvSpPr txBox="1"/>
          <p:nvPr/>
        </p:nvSpPr>
        <p:spPr>
          <a:xfrm>
            <a:off x="179512" y="711860"/>
            <a:ext cx="2592288" cy="923330"/>
          </a:xfrm>
          <a:prstGeom prst="rect">
            <a:avLst/>
          </a:prstGeom>
          <a:solidFill>
            <a:srgbClr val="D0F4D0"/>
          </a:solidFill>
        </p:spPr>
        <p:txBody>
          <a:bodyPr wrap="square" rtlCol="0">
            <a:spAutoFit/>
          </a:bodyPr>
          <a:lstStyle/>
          <a:p>
            <a:r>
              <a:rPr lang="en-GB" dirty="0" smtClean="0"/>
              <a:t>Leading cooperation to promote social and economic wellbeing</a:t>
            </a:r>
            <a:endParaRPr lang="en-GB" dirty="0"/>
          </a:p>
        </p:txBody>
      </p:sp>
      <p:sp>
        <p:nvSpPr>
          <p:cNvPr id="18" name="TextBox 17"/>
          <p:cNvSpPr txBox="1"/>
          <p:nvPr/>
        </p:nvSpPr>
        <p:spPr>
          <a:xfrm>
            <a:off x="179512" y="1627600"/>
            <a:ext cx="2592288" cy="923330"/>
          </a:xfrm>
          <a:prstGeom prst="rect">
            <a:avLst/>
          </a:prstGeom>
          <a:solidFill>
            <a:srgbClr val="CDF3F2"/>
          </a:solidFill>
        </p:spPr>
        <p:txBody>
          <a:bodyPr wrap="square" rtlCol="0">
            <a:spAutoFit/>
          </a:bodyPr>
          <a:lstStyle/>
          <a:p>
            <a:r>
              <a:rPr lang="en-GB" dirty="0" smtClean="0"/>
              <a:t>Building on strengths and assets (not deficits or needs)</a:t>
            </a:r>
            <a:endParaRPr lang="en-GB" dirty="0"/>
          </a:p>
        </p:txBody>
      </p:sp>
      <p:sp>
        <p:nvSpPr>
          <p:cNvPr id="19" name="TextBox 18"/>
          <p:cNvSpPr txBox="1"/>
          <p:nvPr/>
        </p:nvSpPr>
        <p:spPr>
          <a:xfrm>
            <a:off x="179512" y="2550930"/>
            <a:ext cx="2592288" cy="923330"/>
          </a:xfrm>
          <a:prstGeom prst="rect">
            <a:avLst/>
          </a:prstGeom>
          <a:solidFill>
            <a:srgbClr val="EBEBFF"/>
          </a:solidFill>
        </p:spPr>
        <p:txBody>
          <a:bodyPr wrap="square" rtlCol="0">
            <a:spAutoFit/>
          </a:bodyPr>
          <a:lstStyle/>
          <a:p>
            <a:r>
              <a:rPr lang="en-GB" dirty="0" smtClean="0"/>
              <a:t>Connecting – creating space and  conversations for change to happen</a:t>
            </a:r>
            <a:endParaRPr lang="en-GB" dirty="0"/>
          </a:p>
        </p:txBody>
      </p:sp>
      <p:sp>
        <p:nvSpPr>
          <p:cNvPr id="20" name="TextBox 19"/>
          <p:cNvSpPr txBox="1"/>
          <p:nvPr/>
        </p:nvSpPr>
        <p:spPr>
          <a:xfrm>
            <a:off x="175823" y="3474260"/>
            <a:ext cx="2592288" cy="646331"/>
          </a:xfrm>
          <a:prstGeom prst="rect">
            <a:avLst/>
          </a:prstGeom>
          <a:solidFill>
            <a:srgbClr val="CDE6FF"/>
          </a:solidFill>
        </p:spPr>
        <p:txBody>
          <a:bodyPr wrap="square" rtlCol="0">
            <a:spAutoFit/>
          </a:bodyPr>
          <a:lstStyle/>
          <a:p>
            <a:r>
              <a:rPr lang="en-GB" dirty="0" smtClean="0"/>
              <a:t>Involving stakeholders in every decision </a:t>
            </a:r>
            <a:endParaRPr lang="en-GB" dirty="0"/>
          </a:p>
        </p:txBody>
      </p:sp>
      <p:sp>
        <p:nvSpPr>
          <p:cNvPr id="21" name="TextBox 20"/>
          <p:cNvSpPr txBox="1"/>
          <p:nvPr/>
        </p:nvSpPr>
        <p:spPr>
          <a:xfrm>
            <a:off x="183201" y="4120591"/>
            <a:ext cx="2588599" cy="923330"/>
          </a:xfrm>
          <a:prstGeom prst="rect">
            <a:avLst/>
          </a:prstGeom>
          <a:solidFill>
            <a:srgbClr val="DCFFB9"/>
          </a:solidFill>
        </p:spPr>
        <p:txBody>
          <a:bodyPr wrap="square" rtlCol="0">
            <a:spAutoFit/>
          </a:bodyPr>
          <a:lstStyle/>
          <a:p>
            <a:r>
              <a:rPr lang="en-GB" dirty="0" smtClean="0"/>
              <a:t>Building trust by being honest, open and transparent</a:t>
            </a:r>
            <a:endParaRPr lang="en-GB" dirty="0"/>
          </a:p>
        </p:txBody>
      </p:sp>
      <p:sp>
        <p:nvSpPr>
          <p:cNvPr id="22" name="TextBox 21"/>
          <p:cNvSpPr txBox="1"/>
          <p:nvPr/>
        </p:nvSpPr>
        <p:spPr>
          <a:xfrm>
            <a:off x="183201" y="5043921"/>
            <a:ext cx="2584910" cy="923330"/>
          </a:xfrm>
          <a:prstGeom prst="rect">
            <a:avLst/>
          </a:prstGeom>
          <a:solidFill>
            <a:srgbClr val="F0E1FF"/>
          </a:solidFill>
        </p:spPr>
        <p:txBody>
          <a:bodyPr wrap="square" rtlCol="0">
            <a:spAutoFit/>
          </a:bodyPr>
          <a:lstStyle/>
          <a:p>
            <a:r>
              <a:rPr lang="en-GB" dirty="0" smtClean="0"/>
              <a:t>Sharing power and responsibility, including changing the Constitution</a:t>
            </a:r>
            <a:endParaRPr lang="en-GB" dirty="0"/>
          </a:p>
        </p:txBody>
      </p:sp>
      <p:sp>
        <p:nvSpPr>
          <p:cNvPr id="23" name="TextBox 22"/>
          <p:cNvSpPr txBox="1"/>
          <p:nvPr/>
        </p:nvSpPr>
        <p:spPr>
          <a:xfrm>
            <a:off x="2899404" y="711860"/>
            <a:ext cx="2952328" cy="646331"/>
          </a:xfrm>
          <a:prstGeom prst="rect">
            <a:avLst/>
          </a:prstGeom>
          <a:solidFill>
            <a:srgbClr val="FFDE75"/>
          </a:solidFill>
        </p:spPr>
        <p:txBody>
          <a:bodyPr wrap="square" rtlCol="0">
            <a:spAutoFit/>
          </a:bodyPr>
          <a:lstStyle/>
          <a:p>
            <a:r>
              <a:rPr lang="en-GB" dirty="0" smtClean="0"/>
              <a:t>Good growth – an economy that benefits all</a:t>
            </a:r>
            <a:endParaRPr lang="en-GB" dirty="0"/>
          </a:p>
        </p:txBody>
      </p:sp>
      <p:sp>
        <p:nvSpPr>
          <p:cNvPr id="24" name="TextBox 23"/>
          <p:cNvSpPr txBox="1"/>
          <p:nvPr/>
        </p:nvSpPr>
        <p:spPr>
          <a:xfrm>
            <a:off x="2899404" y="1337254"/>
            <a:ext cx="2952328" cy="646331"/>
          </a:xfrm>
          <a:prstGeom prst="rect">
            <a:avLst/>
          </a:prstGeom>
          <a:solidFill>
            <a:schemeClr val="bg2">
              <a:lumMod val="90000"/>
            </a:schemeClr>
          </a:solidFill>
        </p:spPr>
        <p:txBody>
          <a:bodyPr wrap="square" rtlCol="0">
            <a:spAutoFit/>
          </a:bodyPr>
          <a:lstStyle/>
          <a:p>
            <a:r>
              <a:rPr lang="en-GB" dirty="0" smtClean="0"/>
              <a:t>Productivity - enterprise, innovation and networks</a:t>
            </a:r>
            <a:endParaRPr lang="en-GB" dirty="0"/>
          </a:p>
        </p:txBody>
      </p:sp>
      <p:sp>
        <p:nvSpPr>
          <p:cNvPr id="25" name="TextBox 24"/>
          <p:cNvSpPr txBox="1"/>
          <p:nvPr/>
        </p:nvSpPr>
        <p:spPr>
          <a:xfrm>
            <a:off x="2899404" y="1983585"/>
            <a:ext cx="2952328" cy="646331"/>
          </a:xfrm>
          <a:prstGeom prst="rect">
            <a:avLst/>
          </a:prstGeom>
          <a:solidFill>
            <a:srgbClr val="FFD28F"/>
          </a:solidFill>
        </p:spPr>
        <p:txBody>
          <a:bodyPr wrap="square" rtlCol="0">
            <a:spAutoFit/>
          </a:bodyPr>
          <a:lstStyle/>
          <a:p>
            <a:r>
              <a:rPr lang="en-GB" dirty="0" smtClean="0"/>
              <a:t>Responsibility – everyone doing their bit</a:t>
            </a:r>
            <a:endParaRPr lang="en-GB" dirty="0"/>
          </a:p>
        </p:txBody>
      </p:sp>
      <p:sp>
        <p:nvSpPr>
          <p:cNvPr id="26" name="TextBox 25"/>
          <p:cNvSpPr txBox="1"/>
          <p:nvPr/>
        </p:nvSpPr>
        <p:spPr>
          <a:xfrm>
            <a:off x="2924200" y="2626991"/>
            <a:ext cx="2927532" cy="923330"/>
          </a:xfrm>
          <a:prstGeom prst="rect">
            <a:avLst/>
          </a:prstGeom>
          <a:solidFill>
            <a:srgbClr val="EBEBFF"/>
          </a:solidFill>
        </p:spPr>
        <p:txBody>
          <a:bodyPr wrap="square" rtlCol="0">
            <a:spAutoFit/>
          </a:bodyPr>
          <a:lstStyle/>
          <a:p>
            <a:r>
              <a:rPr lang="en-GB" dirty="0" smtClean="0"/>
              <a:t>Connectivity –  despite austerity, working with others to make a difference</a:t>
            </a:r>
            <a:endParaRPr lang="en-GB" dirty="0"/>
          </a:p>
        </p:txBody>
      </p:sp>
      <p:sp>
        <p:nvSpPr>
          <p:cNvPr id="27" name="TextBox 26"/>
          <p:cNvSpPr txBox="1"/>
          <p:nvPr/>
        </p:nvSpPr>
        <p:spPr>
          <a:xfrm>
            <a:off x="2924200" y="3550321"/>
            <a:ext cx="2927532" cy="923330"/>
          </a:xfrm>
          <a:prstGeom prst="rect">
            <a:avLst/>
          </a:prstGeom>
          <a:solidFill>
            <a:srgbClr val="F5CBB1"/>
          </a:solidFill>
        </p:spPr>
        <p:txBody>
          <a:bodyPr wrap="square" rtlCol="0">
            <a:spAutoFit/>
          </a:bodyPr>
          <a:lstStyle/>
          <a:p>
            <a:r>
              <a:rPr lang="en-GB" dirty="0" smtClean="0"/>
              <a:t>Democracy –  everyone has a say in what happens and  future of this place</a:t>
            </a:r>
            <a:endParaRPr lang="en-GB" dirty="0"/>
          </a:p>
        </p:txBody>
      </p:sp>
      <p:sp>
        <p:nvSpPr>
          <p:cNvPr id="28" name="TextBox 27"/>
          <p:cNvSpPr txBox="1"/>
          <p:nvPr/>
        </p:nvSpPr>
        <p:spPr>
          <a:xfrm>
            <a:off x="2924200" y="4483922"/>
            <a:ext cx="2927532" cy="646331"/>
          </a:xfrm>
          <a:prstGeom prst="rect">
            <a:avLst/>
          </a:prstGeom>
          <a:solidFill>
            <a:srgbClr val="FFE05B"/>
          </a:solidFill>
        </p:spPr>
        <p:txBody>
          <a:bodyPr wrap="square" rtlCol="0">
            <a:spAutoFit/>
          </a:bodyPr>
          <a:lstStyle/>
          <a:p>
            <a:r>
              <a:rPr lang="en-GB" dirty="0" smtClean="0"/>
              <a:t>Shared priorities between all key players</a:t>
            </a:r>
            <a:endParaRPr lang="en-GB" dirty="0"/>
          </a:p>
        </p:txBody>
      </p:sp>
      <p:sp>
        <p:nvSpPr>
          <p:cNvPr id="29" name="TextBox 28"/>
          <p:cNvSpPr txBox="1"/>
          <p:nvPr/>
        </p:nvSpPr>
        <p:spPr>
          <a:xfrm>
            <a:off x="2924200" y="5300517"/>
            <a:ext cx="2927532" cy="646331"/>
          </a:xfrm>
          <a:prstGeom prst="rect">
            <a:avLst/>
          </a:prstGeom>
          <a:solidFill>
            <a:srgbClr val="EBD8C3"/>
          </a:solidFill>
        </p:spPr>
        <p:txBody>
          <a:bodyPr wrap="square" rtlCol="0">
            <a:spAutoFit/>
          </a:bodyPr>
          <a:lstStyle/>
          <a:p>
            <a:r>
              <a:rPr lang="en-GB" dirty="0" smtClean="0"/>
              <a:t>New forms of Shareholder Governance</a:t>
            </a:r>
            <a:endParaRPr lang="en-GB" dirty="0"/>
          </a:p>
        </p:txBody>
      </p:sp>
      <p:sp>
        <p:nvSpPr>
          <p:cNvPr id="30" name="TextBox 29"/>
          <p:cNvSpPr txBox="1"/>
          <p:nvPr/>
        </p:nvSpPr>
        <p:spPr>
          <a:xfrm>
            <a:off x="6012160" y="711860"/>
            <a:ext cx="2952328" cy="646331"/>
          </a:xfrm>
          <a:prstGeom prst="rect">
            <a:avLst/>
          </a:prstGeom>
          <a:solidFill>
            <a:srgbClr val="A9F89E"/>
          </a:solidFill>
        </p:spPr>
        <p:txBody>
          <a:bodyPr wrap="square" rtlCol="0">
            <a:spAutoFit/>
          </a:bodyPr>
          <a:lstStyle/>
          <a:p>
            <a:r>
              <a:rPr lang="en-GB" dirty="0" smtClean="0"/>
              <a:t>A thriving place where people want to live</a:t>
            </a:r>
            <a:endParaRPr lang="en-GB" dirty="0"/>
          </a:p>
        </p:txBody>
      </p:sp>
      <p:sp>
        <p:nvSpPr>
          <p:cNvPr id="31" name="TextBox 30"/>
          <p:cNvSpPr txBox="1"/>
          <p:nvPr/>
        </p:nvSpPr>
        <p:spPr>
          <a:xfrm>
            <a:off x="6008088" y="1454124"/>
            <a:ext cx="2952328" cy="646331"/>
          </a:xfrm>
          <a:prstGeom prst="rect">
            <a:avLst/>
          </a:prstGeom>
          <a:solidFill>
            <a:srgbClr val="F7E88D"/>
          </a:solidFill>
        </p:spPr>
        <p:txBody>
          <a:bodyPr wrap="square" rtlCol="0">
            <a:spAutoFit/>
          </a:bodyPr>
          <a:lstStyle/>
          <a:p>
            <a:r>
              <a:rPr lang="en-GB" dirty="0" smtClean="0"/>
              <a:t>People are resilient, confident and skilled</a:t>
            </a:r>
            <a:endParaRPr lang="en-GB" dirty="0"/>
          </a:p>
        </p:txBody>
      </p:sp>
      <p:sp>
        <p:nvSpPr>
          <p:cNvPr id="32" name="TextBox 31"/>
          <p:cNvSpPr txBox="1"/>
          <p:nvPr/>
        </p:nvSpPr>
        <p:spPr>
          <a:xfrm>
            <a:off x="6018266" y="2181598"/>
            <a:ext cx="2952328" cy="646331"/>
          </a:xfrm>
          <a:prstGeom prst="rect">
            <a:avLst/>
          </a:prstGeom>
          <a:solidFill>
            <a:srgbClr val="FFC78F"/>
          </a:solidFill>
        </p:spPr>
        <p:txBody>
          <a:bodyPr wrap="square" rtlCol="0">
            <a:spAutoFit/>
          </a:bodyPr>
          <a:lstStyle/>
          <a:p>
            <a:r>
              <a:rPr lang="en-GB" dirty="0" smtClean="0"/>
              <a:t>There is choice and opportunity for all</a:t>
            </a:r>
            <a:endParaRPr lang="en-GB" dirty="0"/>
          </a:p>
        </p:txBody>
      </p:sp>
      <p:sp>
        <p:nvSpPr>
          <p:cNvPr id="33" name="TextBox 32"/>
          <p:cNvSpPr txBox="1"/>
          <p:nvPr/>
        </p:nvSpPr>
        <p:spPr>
          <a:xfrm>
            <a:off x="6044728" y="2903990"/>
            <a:ext cx="2952328" cy="646331"/>
          </a:xfrm>
          <a:prstGeom prst="rect">
            <a:avLst/>
          </a:prstGeom>
          <a:solidFill>
            <a:srgbClr val="B3FFFF"/>
          </a:solidFill>
        </p:spPr>
        <p:txBody>
          <a:bodyPr wrap="square" rtlCol="0">
            <a:spAutoFit/>
          </a:bodyPr>
          <a:lstStyle/>
          <a:p>
            <a:r>
              <a:rPr lang="en-GB" dirty="0"/>
              <a:t>P</a:t>
            </a:r>
            <a:r>
              <a:rPr lang="en-GB" dirty="0" smtClean="0"/>
              <a:t>ower, responsibility and benefits are shared</a:t>
            </a:r>
            <a:endParaRPr lang="en-GB" dirty="0"/>
          </a:p>
        </p:txBody>
      </p:sp>
      <p:sp>
        <p:nvSpPr>
          <p:cNvPr id="34" name="TextBox 33"/>
          <p:cNvSpPr txBox="1"/>
          <p:nvPr/>
        </p:nvSpPr>
        <p:spPr>
          <a:xfrm>
            <a:off x="6064473" y="5009208"/>
            <a:ext cx="2942812" cy="923330"/>
          </a:xfrm>
          <a:prstGeom prst="rect">
            <a:avLst/>
          </a:prstGeom>
          <a:solidFill>
            <a:srgbClr val="E0C1FF"/>
          </a:solidFill>
        </p:spPr>
        <p:txBody>
          <a:bodyPr wrap="square" rtlCol="0">
            <a:spAutoFit/>
          </a:bodyPr>
          <a:lstStyle/>
          <a:p>
            <a:r>
              <a:rPr lang="en-GB" dirty="0" smtClean="0"/>
              <a:t>Community Dividend – put something in, get something out</a:t>
            </a:r>
            <a:endParaRPr lang="en-GB" dirty="0"/>
          </a:p>
        </p:txBody>
      </p:sp>
      <p:sp>
        <p:nvSpPr>
          <p:cNvPr id="35" name="TextBox 34"/>
          <p:cNvSpPr txBox="1"/>
          <p:nvPr/>
        </p:nvSpPr>
        <p:spPr>
          <a:xfrm>
            <a:off x="6044728" y="3612759"/>
            <a:ext cx="2925866" cy="369332"/>
          </a:xfrm>
          <a:prstGeom prst="rect">
            <a:avLst/>
          </a:prstGeom>
          <a:solidFill>
            <a:srgbClr val="FFFF89"/>
          </a:solidFill>
        </p:spPr>
        <p:txBody>
          <a:bodyPr wrap="square" rtlCol="0">
            <a:spAutoFit/>
          </a:bodyPr>
          <a:lstStyle/>
          <a:p>
            <a:r>
              <a:rPr lang="en-GB" dirty="0" smtClean="0"/>
              <a:t>People make a contribution</a:t>
            </a:r>
            <a:endParaRPr lang="en-GB" dirty="0"/>
          </a:p>
        </p:txBody>
      </p:sp>
      <p:sp>
        <p:nvSpPr>
          <p:cNvPr id="36" name="TextBox 35"/>
          <p:cNvSpPr txBox="1"/>
          <p:nvPr/>
        </p:nvSpPr>
        <p:spPr>
          <a:xfrm>
            <a:off x="6072920" y="4087050"/>
            <a:ext cx="2895943" cy="646331"/>
          </a:xfrm>
          <a:prstGeom prst="rect">
            <a:avLst/>
          </a:prstGeom>
          <a:solidFill>
            <a:srgbClr val="99FFCC"/>
          </a:solidFill>
        </p:spPr>
        <p:txBody>
          <a:bodyPr wrap="square" rtlCol="0">
            <a:spAutoFit/>
          </a:bodyPr>
          <a:lstStyle/>
          <a:p>
            <a:r>
              <a:rPr lang="en-GB" dirty="0" smtClean="0"/>
              <a:t>People trust each other and local institutions</a:t>
            </a:r>
            <a:endParaRPr lang="en-GB" dirty="0"/>
          </a:p>
        </p:txBody>
      </p:sp>
    </p:spTree>
    <p:extLst>
      <p:ext uri="{BB962C8B-B14F-4D97-AF65-F5344CB8AC3E}">
        <p14:creationId xmlns:p14="http://schemas.microsoft.com/office/powerpoint/2010/main" val="2493062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00"/>
            <a:ext cx="8229600" cy="1143000"/>
          </a:xfrm>
        </p:spPr>
        <p:txBody>
          <a:bodyPr>
            <a:normAutofit/>
          </a:bodyPr>
          <a:lstStyle/>
          <a:p>
            <a:r>
              <a:rPr lang="en-GB" dirty="0"/>
              <a:t>C</a:t>
            </a:r>
            <a:r>
              <a:rPr lang="en-GB" dirty="0" smtClean="0"/>
              <a:t>ooperative principles</a:t>
            </a:r>
            <a:endParaRPr lang="en-US" dirty="0"/>
          </a:p>
        </p:txBody>
      </p:sp>
      <p:sp>
        <p:nvSpPr>
          <p:cNvPr id="3" name="Content Placeholder 2"/>
          <p:cNvSpPr>
            <a:spLocks noGrp="1"/>
          </p:cNvSpPr>
          <p:nvPr>
            <p:ph idx="1"/>
          </p:nvPr>
        </p:nvSpPr>
        <p:spPr/>
        <p:txBody>
          <a:bodyPr>
            <a:normAutofit/>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97683648"/>
              </p:ext>
            </p:extLst>
          </p:nvPr>
        </p:nvGraphicFramePr>
        <p:xfrm>
          <a:off x="105064" y="1193800"/>
          <a:ext cx="8788400" cy="4511040"/>
        </p:xfrm>
        <a:graphic>
          <a:graphicData uri="http://schemas.openxmlformats.org/drawingml/2006/table">
            <a:tbl>
              <a:tblPr firstRow="1" bandRow="1">
                <a:tableStyleId>{5C22544A-7EE6-4342-B048-85BDC9FD1C3A}</a:tableStyleId>
              </a:tblPr>
              <a:tblGrid>
                <a:gridCol w="8788400"/>
              </a:tblGrid>
              <a:tr h="370840">
                <a:tc>
                  <a:txBody>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3200" b="1" i="0" u="none" strike="noStrike" kern="1200" cap="none" spc="0" normalizeH="0" baseline="0" noProof="0" dirty="0" smtClean="0">
                          <a:ln>
                            <a:noFill/>
                          </a:ln>
                          <a:solidFill>
                            <a:prstClr val="black"/>
                          </a:solidFill>
                          <a:effectLst/>
                          <a:uLnTx/>
                          <a:uFillTx/>
                          <a:latin typeface="+mn-lt"/>
                          <a:ea typeface="+mn-ea"/>
                          <a:cs typeface="+mn-cs"/>
                        </a:rPr>
                        <a:t>Social partnership </a:t>
                      </a:r>
                      <a:r>
                        <a:rPr kumimoji="0" lang="en-GB" sz="3200" b="0" i="0" u="none" strike="noStrike" kern="1200" cap="none" spc="0" normalizeH="0" baseline="0" noProof="0" dirty="0" smtClean="0">
                          <a:ln>
                            <a:noFill/>
                          </a:ln>
                          <a:solidFill>
                            <a:prstClr val="black"/>
                          </a:solidFill>
                          <a:effectLst/>
                          <a:uLnTx/>
                          <a:uFillTx/>
                          <a:latin typeface="+mn-lt"/>
                          <a:ea typeface="+mn-ea"/>
                          <a:cs typeface="+mn-cs"/>
                        </a:rPr>
                        <a:t>between public, commercial and community sectors, based on shared responsibility and mutual benefit</a:t>
                      </a:r>
                    </a:p>
                    <a:p>
                      <a:endParaRPr lang="en-US" dirty="0"/>
                    </a:p>
                  </a:txBody>
                  <a:tcPr>
                    <a:solidFill>
                      <a:srgbClr val="FFE285"/>
                    </a:solidFill>
                  </a:tcPr>
                </a:tc>
              </a:tr>
              <a:tr h="370840">
                <a:tc>
                  <a:txBody>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3200" b="1" i="0" u="none" strike="noStrike" kern="1200" cap="none" spc="0" normalizeH="0" baseline="0" noProof="0" dirty="0" smtClean="0">
                          <a:ln>
                            <a:noFill/>
                          </a:ln>
                          <a:solidFill>
                            <a:prstClr val="black"/>
                          </a:solidFill>
                          <a:effectLst/>
                          <a:uLnTx/>
                          <a:uFillTx/>
                          <a:latin typeface="+mn-lt"/>
                          <a:ea typeface="+mn-ea"/>
                          <a:cs typeface="+mn-cs"/>
                        </a:rPr>
                        <a:t>Co-production</a:t>
                      </a:r>
                      <a:r>
                        <a:rPr kumimoji="0" lang="en-GB" sz="3200" b="0" i="0" u="none" strike="noStrike" kern="1200" cap="none" spc="0" normalizeH="0" baseline="0" noProof="0" dirty="0" smtClean="0">
                          <a:ln>
                            <a:noFill/>
                          </a:ln>
                          <a:solidFill>
                            <a:prstClr val="black"/>
                          </a:solidFill>
                          <a:effectLst/>
                          <a:uLnTx/>
                          <a:uFillTx/>
                          <a:latin typeface="+mn-lt"/>
                          <a:ea typeface="+mn-ea"/>
                          <a:cs typeface="+mn-cs"/>
                        </a:rPr>
                        <a:t>: citizens are partners in designing, commissioning and delivering services</a:t>
                      </a:r>
                      <a:endParaRPr kumimoji="0" lang="en-US" sz="3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a:txBody>
                  <a:tcPr>
                    <a:solidFill>
                      <a:srgbClr val="57D3FF"/>
                    </a:solidFill>
                  </a:tcPr>
                </a:tc>
              </a:tr>
              <a:tr h="370840">
                <a:tc>
                  <a:txBody>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3200" b="1" i="0" u="none" strike="noStrike" kern="1200" cap="none" spc="0" normalizeH="0" baseline="0" noProof="0" dirty="0" smtClean="0">
                          <a:ln>
                            <a:noFill/>
                          </a:ln>
                          <a:solidFill>
                            <a:prstClr val="black"/>
                          </a:solidFill>
                          <a:effectLst/>
                          <a:uLnTx/>
                          <a:uFillTx/>
                          <a:latin typeface="+mn-lt"/>
                          <a:ea typeface="+mn-ea"/>
                          <a:cs typeface="+mn-cs"/>
                        </a:rPr>
                        <a:t>Maximise social value </a:t>
                      </a:r>
                      <a:r>
                        <a:rPr kumimoji="0" lang="en-GB" sz="3200" b="0" i="0" u="none" strike="noStrike" kern="1200" cap="none" spc="0" normalizeH="0" baseline="0" noProof="0" dirty="0" smtClean="0">
                          <a:ln>
                            <a:noFill/>
                          </a:ln>
                          <a:solidFill>
                            <a:prstClr val="black"/>
                          </a:solidFill>
                          <a:effectLst/>
                          <a:uLnTx/>
                          <a:uFillTx/>
                          <a:latin typeface="+mn-lt"/>
                          <a:ea typeface="+mn-ea"/>
                          <a:cs typeface="+mn-cs"/>
                        </a:rPr>
                        <a:t>by</a:t>
                      </a:r>
                      <a:r>
                        <a:rPr kumimoji="0" lang="en-GB" sz="3200" b="1" i="0" u="none" strike="noStrike" kern="1200" cap="none" spc="0" normalizeH="0" baseline="0" noProof="0" dirty="0" smtClean="0">
                          <a:ln>
                            <a:noFill/>
                          </a:ln>
                          <a:solidFill>
                            <a:prstClr val="black"/>
                          </a:solidFill>
                          <a:effectLst/>
                          <a:uLnTx/>
                          <a:uFillTx/>
                          <a:latin typeface="+mn-lt"/>
                          <a:ea typeface="+mn-ea"/>
                          <a:cs typeface="+mn-cs"/>
                        </a:rPr>
                        <a:t> </a:t>
                      </a:r>
                      <a:r>
                        <a:rPr kumimoji="0" lang="en-US" sz="3200" b="0" i="0" u="none" strike="noStrike" kern="1200" cap="none" spc="0" normalizeH="0" baseline="0" noProof="0" dirty="0" smtClean="0">
                          <a:ln>
                            <a:noFill/>
                          </a:ln>
                          <a:solidFill>
                            <a:prstClr val="black"/>
                          </a:solidFill>
                          <a:effectLst/>
                          <a:uLnTx/>
                          <a:uFillTx/>
                          <a:latin typeface="+mn-lt"/>
                          <a:ea typeface="+mn-ea"/>
                          <a:cs typeface="+mn-cs"/>
                        </a:rPr>
                        <a:t>building on the value inherent in local assets and local networks</a:t>
                      </a:r>
                    </a:p>
                    <a:p>
                      <a:endParaRPr lang="en-US" dirty="0"/>
                    </a:p>
                  </a:txBody>
                  <a:tcPr>
                    <a:solidFill>
                      <a:srgbClr val="FF93C9"/>
                    </a:solidFill>
                  </a:tcPr>
                </a:tc>
              </a:tr>
            </a:tbl>
          </a:graphicData>
        </a:graphic>
      </p:graphicFrame>
    </p:spTree>
    <p:extLst>
      <p:ext uri="{BB962C8B-B14F-4D97-AF65-F5344CB8AC3E}">
        <p14:creationId xmlns:p14="http://schemas.microsoft.com/office/powerpoint/2010/main" val="12839017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5100" y="1320800"/>
            <a:ext cx="8369300" cy="825500"/>
          </a:xfrm>
          <a:prstGeom prst="rect">
            <a:avLst/>
          </a:prstGeom>
          <a:solidFill>
            <a:srgbClr val="FFE28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155575"/>
            <a:ext cx="8229600" cy="1143000"/>
          </a:xfrm>
        </p:spPr>
        <p:txBody>
          <a:bodyPr>
            <a:normAutofit fontScale="90000"/>
          </a:bodyPr>
          <a:lstStyle/>
          <a:p>
            <a:r>
              <a:rPr lang="en-GB" dirty="0" smtClean="0"/>
              <a:t>Examples of cooperative principles in practice</a:t>
            </a:r>
            <a:endParaRPr lang="en-US" dirty="0"/>
          </a:p>
        </p:txBody>
      </p:sp>
      <p:sp>
        <p:nvSpPr>
          <p:cNvPr id="3" name="Content Placeholder 2"/>
          <p:cNvSpPr>
            <a:spLocks noGrp="1"/>
          </p:cNvSpPr>
          <p:nvPr>
            <p:ph idx="1"/>
          </p:nvPr>
        </p:nvSpPr>
        <p:spPr>
          <a:xfrm>
            <a:off x="165100" y="1338262"/>
            <a:ext cx="8978900" cy="4805363"/>
          </a:xfrm>
        </p:spPr>
        <p:txBody>
          <a:bodyPr>
            <a:normAutofit fontScale="85000" lnSpcReduction="10000"/>
          </a:bodyPr>
          <a:lstStyle/>
          <a:p>
            <a:pPr marL="0" indent="0">
              <a:buNone/>
            </a:pPr>
            <a:r>
              <a:rPr lang="en-GB" b="1" u="sng" dirty="0"/>
              <a:t>Social </a:t>
            </a:r>
            <a:r>
              <a:rPr lang="en-GB" b="1" u="sng" dirty="0" smtClean="0"/>
              <a:t>partnership </a:t>
            </a:r>
            <a:r>
              <a:rPr lang="en-GB" u="sng" dirty="0" smtClean="0"/>
              <a:t>–  organisations shared resources, management, accountability</a:t>
            </a:r>
          </a:p>
          <a:p>
            <a:pPr marL="0" indent="0">
              <a:buNone/>
            </a:pPr>
            <a:r>
              <a:rPr lang="en-GB" b="1" dirty="0" smtClean="0"/>
              <a:t>Collaboration </a:t>
            </a:r>
            <a:r>
              <a:rPr lang="en-GB" dirty="0" smtClean="0"/>
              <a:t>to developing understanding </a:t>
            </a:r>
            <a:r>
              <a:rPr lang="en-GB" dirty="0" err="1" smtClean="0"/>
              <a:t>eg</a:t>
            </a:r>
            <a:r>
              <a:rPr lang="en-GB" dirty="0" smtClean="0"/>
              <a:t> Fairness </a:t>
            </a:r>
            <a:r>
              <a:rPr lang="en-GB" dirty="0"/>
              <a:t>Commission; </a:t>
            </a:r>
            <a:r>
              <a:rPr lang="en-GB" dirty="0" smtClean="0"/>
              <a:t>sharing evidence of skills shortages</a:t>
            </a:r>
            <a:endParaRPr lang="en-GB" dirty="0"/>
          </a:p>
          <a:p>
            <a:pPr marL="0" indent="0">
              <a:buNone/>
            </a:pPr>
            <a:r>
              <a:rPr lang="en-GB" b="1" dirty="0"/>
              <a:t>J</a:t>
            </a:r>
            <a:r>
              <a:rPr lang="en-GB" b="1" dirty="0" smtClean="0"/>
              <a:t>oint </a:t>
            </a:r>
            <a:r>
              <a:rPr lang="en-GB" b="1" dirty="0"/>
              <a:t>investment </a:t>
            </a:r>
            <a:r>
              <a:rPr lang="en-GB" dirty="0"/>
              <a:t>by organisations from </a:t>
            </a:r>
            <a:r>
              <a:rPr lang="en-GB" dirty="0" smtClean="0"/>
              <a:t>different </a:t>
            </a:r>
            <a:r>
              <a:rPr lang="en-GB" dirty="0"/>
              <a:t>sectors </a:t>
            </a:r>
          </a:p>
          <a:p>
            <a:pPr marL="0" indent="0">
              <a:buNone/>
            </a:pPr>
            <a:r>
              <a:rPr lang="en-GB" b="1" dirty="0" smtClean="0"/>
              <a:t>Joint </a:t>
            </a:r>
            <a:r>
              <a:rPr lang="en-GB" b="1" dirty="0"/>
              <a:t>m</a:t>
            </a:r>
            <a:r>
              <a:rPr lang="en-GB" b="1" dirty="0" smtClean="0"/>
              <a:t>anagement </a:t>
            </a:r>
            <a:r>
              <a:rPr lang="en-GB" dirty="0" smtClean="0"/>
              <a:t>(and accountability) by </a:t>
            </a:r>
            <a:r>
              <a:rPr lang="en-GB" dirty="0"/>
              <a:t>two or </a:t>
            </a:r>
            <a:r>
              <a:rPr lang="en-GB" dirty="0" smtClean="0"/>
              <a:t>more </a:t>
            </a:r>
            <a:r>
              <a:rPr lang="en-GB" dirty="0"/>
              <a:t>partner organisations.</a:t>
            </a:r>
          </a:p>
          <a:p>
            <a:pPr marL="0" indent="0">
              <a:buNone/>
            </a:pPr>
            <a:r>
              <a:rPr lang="en-GB" b="1" dirty="0" smtClean="0"/>
              <a:t>Cooperative management </a:t>
            </a:r>
            <a:r>
              <a:rPr lang="en-GB" dirty="0" smtClean="0"/>
              <a:t>- accountability sits with a </a:t>
            </a:r>
            <a:r>
              <a:rPr lang="en-GB" dirty="0"/>
              <a:t>co-operative (i.e. owned by its staff and/or members), mutual or social enterprise so as </a:t>
            </a:r>
            <a:r>
              <a:rPr lang="en-GB" dirty="0" smtClean="0"/>
              <a:t>to generate </a:t>
            </a:r>
            <a:r>
              <a:rPr lang="en-GB" dirty="0"/>
              <a:t>social returns alongside financial </a:t>
            </a:r>
            <a:r>
              <a:rPr lang="en-GB" dirty="0" smtClean="0"/>
              <a:t>returns (</a:t>
            </a:r>
            <a:r>
              <a:rPr lang="en-GB" dirty="0" smtClean="0">
                <a:solidFill>
                  <a:srgbClr val="CC0099"/>
                </a:solidFill>
              </a:rPr>
              <a:t>e.g. Knowsley Youth Mutual).</a:t>
            </a:r>
            <a:endParaRPr lang="en-US" dirty="0">
              <a:solidFill>
                <a:srgbClr val="CC0099"/>
              </a:solidFill>
            </a:endParaRPr>
          </a:p>
        </p:txBody>
      </p:sp>
    </p:spTree>
    <p:extLst>
      <p:ext uri="{BB962C8B-B14F-4D97-AF65-F5344CB8AC3E}">
        <p14:creationId xmlns:p14="http://schemas.microsoft.com/office/powerpoint/2010/main" val="41929312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08" y="126079"/>
            <a:ext cx="8229600" cy="1143000"/>
          </a:xfrm>
        </p:spPr>
        <p:txBody>
          <a:bodyPr>
            <a:normAutofit/>
          </a:bodyPr>
          <a:lstStyle/>
          <a:p>
            <a:pPr marL="0" indent="0"/>
            <a:r>
              <a:rPr lang="en-US" dirty="0" smtClean="0">
                <a:solidFill>
                  <a:srgbClr val="CC0099"/>
                </a:solidFill>
              </a:rPr>
              <a:t>Collaboration:  Skills for Growth</a:t>
            </a:r>
          </a:p>
        </p:txBody>
      </p:sp>
      <p:sp>
        <p:nvSpPr>
          <p:cNvPr id="3" name="Content Placeholder 2"/>
          <p:cNvSpPr>
            <a:spLocks noGrp="1"/>
          </p:cNvSpPr>
          <p:nvPr>
            <p:ph idx="1"/>
          </p:nvPr>
        </p:nvSpPr>
        <p:spPr>
          <a:xfrm>
            <a:off x="150352" y="1135635"/>
            <a:ext cx="8978900" cy="4805363"/>
          </a:xfrm>
        </p:spPr>
        <p:txBody>
          <a:bodyPr>
            <a:normAutofit fontScale="92500" lnSpcReduction="10000"/>
          </a:bodyPr>
          <a:lstStyle/>
          <a:p>
            <a:pPr marL="0" indent="0"/>
            <a:r>
              <a:rPr lang="en-US" dirty="0" smtClean="0">
                <a:solidFill>
                  <a:srgbClr val="CC0099"/>
                </a:solidFill>
              </a:rPr>
              <a:t>  Local authorities, training providers, businesses &amp; residents</a:t>
            </a:r>
          </a:p>
          <a:p>
            <a:pPr marL="0" indent="0"/>
            <a:r>
              <a:rPr lang="en-US" dirty="0" smtClean="0">
                <a:solidFill>
                  <a:srgbClr val="CC0099"/>
                </a:solidFill>
              </a:rPr>
              <a:t>  Working together to articulate local economy’s future skills needs</a:t>
            </a:r>
          </a:p>
          <a:p>
            <a:pPr marL="0" indent="0"/>
            <a:r>
              <a:rPr lang="en-US" dirty="0" smtClean="0">
                <a:solidFill>
                  <a:srgbClr val="CC0099"/>
                </a:solidFill>
              </a:rPr>
              <a:t>  Range of activities / products developed:</a:t>
            </a:r>
          </a:p>
          <a:p>
            <a:pPr marL="800100" lvl="2" indent="0">
              <a:buNone/>
            </a:pPr>
            <a:r>
              <a:rPr lang="en-US" dirty="0" smtClean="0">
                <a:solidFill>
                  <a:srgbClr val="CC0099"/>
                </a:solidFill>
              </a:rPr>
              <a:t>				- Annual Report;</a:t>
            </a:r>
          </a:p>
          <a:p>
            <a:pPr marL="800100" lvl="2" indent="0">
              <a:buNone/>
            </a:pPr>
            <a:r>
              <a:rPr lang="en-US" dirty="0" smtClean="0">
                <a:solidFill>
                  <a:srgbClr val="CC0099"/>
                </a:solidFill>
              </a:rPr>
              <a:t>				- Skills for Growth Agreements;</a:t>
            </a:r>
          </a:p>
          <a:p>
            <a:pPr marL="800100" lvl="2" indent="0">
              <a:buNone/>
            </a:pPr>
            <a:r>
              <a:rPr lang="en-US" dirty="0" smtClean="0">
                <a:solidFill>
                  <a:srgbClr val="CC0099"/>
                </a:solidFill>
              </a:rPr>
              <a:t>				- Jobs for Tomorrow;</a:t>
            </a:r>
          </a:p>
          <a:p>
            <a:pPr marL="800100" lvl="2" indent="0">
              <a:buNone/>
            </a:pPr>
            <a:r>
              <a:rPr lang="en-US" dirty="0" smtClean="0">
                <a:solidFill>
                  <a:srgbClr val="CC0099"/>
                </a:solidFill>
              </a:rPr>
              <a:t>				- Skills Show and related events</a:t>
            </a:r>
          </a:p>
          <a:p>
            <a:pPr marL="0" indent="0"/>
            <a:r>
              <a:rPr lang="en-US" dirty="0" smtClean="0">
                <a:solidFill>
                  <a:srgbClr val="CC0099"/>
                </a:solidFill>
              </a:rPr>
              <a:t>  Local provision responding to business need and empowering residents to compete</a:t>
            </a:r>
          </a:p>
          <a:p>
            <a:pPr marL="0" indent="0">
              <a:buNone/>
            </a:pPr>
            <a:endParaRPr lang="en-US" dirty="0" smtClean="0">
              <a:solidFill>
                <a:srgbClr val="CC0099"/>
              </a:solidFill>
            </a:endParaRPr>
          </a:p>
          <a:p>
            <a:pPr marL="0" indent="0">
              <a:buNone/>
            </a:pPr>
            <a:endParaRPr lang="en-US" dirty="0" smtClean="0">
              <a:solidFill>
                <a:srgbClr val="CC0099"/>
              </a:solidFill>
            </a:endParaRPr>
          </a:p>
          <a:p>
            <a:pPr marL="0" indent="0">
              <a:buNone/>
            </a:pPr>
            <a:endParaRPr lang="en-US" dirty="0">
              <a:solidFill>
                <a:srgbClr val="CC0099"/>
              </a:solidFill>
            </a:endParaRPr>
          </a:p>
        </p:txBody>
      </p:sp>
    </p:spTree>
    <p:extLst>
      <p:ext uri="{BB962C8B-B14F-4D97-AF65-F5344CB8AC3E}">
        <p14:creationId xmlns:p14="http://schemas.microsoft.com/office/powerpoint/2010/main" val="41929312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Rule of thumb – is there collaboration?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3022463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54485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150938"/>
            <a:ext cx="8686800" cy="1033462"/>
          </a:xfrm>
          <a:prstGeom prst="rect">
            <a:avLst/>
          </a:prstGeom>
          <a:solidFill>
            <a:srgbClr val="57D3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938"/>
            <a:ext cx="8229600" cy="1143000"/>
          </a:xfrm>
        </p:spPr>
        <p:txBody>
          <a:bodyPr>
            <a:normAutofit fontScale="90000"/>
          </a:bodyPr>
          <a:lstStyle/>
          <a:p>
            <a:r>
              <a:rPr lang="en-GB" dirty="0" smtClean="0"/>
              <a:t>Examples of cooperative principles in practice</a:t>
            </a:r>
            <a:endParaRPr lang="en-US" dirty="0"/>
          </a:p>
        </p:txBody>
      </p:sp>
      <p:sp>
        <p:nvSpPr>
          <p:cNvPr id="3" name="Content Placeholder 2"/>
          <p:cNvSpPr>
            <a:spLocks noGrp="1"/>
          </p:cNvSpPr>
          <p:nvPr>
            <p:ph idx="1"/>
          </p:nvPr>
        </p:nvSpPr>
        <p:spPr>
          <a:xfrm>
            <a:off x="165100" y="1150938"/>
            <a:ext cx="8978900" cy="4805363"/>
          </a:xfrm>
        </p:spPr>
        <p:txBody>
          <a:bodyPr>
            <a:noAutofit/>
          </a:bodyPr>
          <a:lstStyle/>
          <a:p>
            <a:pPr marL="0" indent="0">
              <a:buNone/>
            </a:pPr>
            <a:r>
              <a:rPr lang="en-GB" sz="3000" b="1" u="sng" dirty="0" smtClean="0"/>
              <a:t>Co production</a:t>
            </a:r>
            <a:r>
              <a:rPr lang="en-GB" sz="3000" u="sng" dirty="0" smtClean="0"/>
              <a:t> - professionals </a:t>
            </a:r>
            <a:r>
              <a:rPr lang="en-GB" sz="3000" u="sng" dirty="0"/>
              <a:t>and citizens share power to design, plan and deliver </a:t>
            </a:r>
            <a:r>
              <a:rPr lang="en-GB" sz="3000" u="sng" dirty="0" smtClean="0"/>
              <a:t>together</a:t>
            </a:r>
            <a:endParaRPr lang="en-GB" sz="3000" dirty="0"/>
          </a:p>
          <a:p>
            <a:pPr marL="0" indent="0">
              <a:buNone/>
            </a:pPr>
            <a:r>
              <a:rPr lang="en-GB" sz="3000" dirty="0"/>
              <a:t>- </a:t>
            </a:r>
            <a:r>
              <a:rPr lang="en-GB" sz="3000" dirty="0" smtClean="0"/>
              <a:t>Interventions are </a:t>
            </a:r>
            <a:r>
              <a:rPr lang="en-GB" sz="3000" b="1" dirty="0" smtClean="0"/>
              <a:t>co-designed</a:t>
            </a:r>
            <a:r>
              <a:rPr lang="en-GB" sz="3000" dirty="0" smtClean="0"/>
              <a:t> </a:t>
            </a:r>
            <a:r>
              <a:rPr lang="en-GB" sz="3000" dirty="0"/>
              <a:t>by people who are intended to benefit </a:t>
            </a:r>
            <a:r>
              <a:rPr lang="en-GB" sz="3000" dirty="0" smtClean="0"/>
              <a:t>(</a:t>
            </a:r>
            <a:r>
              <a:rPr lang="en-GB" sz="3000" dirty="0"/>
              <a:t>e.g. personal budgets </a:t>
            </a:r>
            <a:r>
              <a:rPr lang="en-GB" sz="3000" dirty="0" smtClean="0"/>
              <a:t>for training </a:t>
            </a:r>
            <a:r>
              <a:rPr lang="en-GB" sz="3000" dirty="0"/>
              <a:t>and qualifications). </a:t>
            </a:r>
            <a:endParaRPr lang="en-GB" sz="3000" dirty="0" smtClean="0"/>
          </a:p>
          <a:p>
            <a:pPr marL="0" indent="0">
              <a:buNone/>
            </a:pPr>
            <a:r>
              <a:rPr lang="en-GB" sz="3000" dirty="0" smtClean="0"/>
              <a:t>- Interventions are </a:t>
            </a:r>
            <a:r>
              <a:rPr lang="en-GB" sz="3000" b="1" dirty="0" smtClean="0"/>
              <a:t>co-delivered</a:t>
            </a:r>
            <a:r>
              <a:rPr lang="en-GB" sz="3000" dirty="0" smtClean="0"/>
              <a:t> (</a:t>
            </a:r>
            <a:r>
              <a:rPr lang="en-GB" sz="3000" dirty="0"/>
              <a:t>e.g. volunteers and mentors are drawn from the service user </a:t>
            </a:r>
            <a:r>
              <a:rPr lang="en-GB" sz="3000" dirty="0" smtClean="0"/>
              <a:t>community</a:t>
            </a:r>
            <a:r>
              <a:rPr lang="en-GB" sz="3000" dirty="0"/>
              <a:t>).</a:t>
            </a:r>
          </a:p>
          <a:p>
            <a:pPr marL="0" indent="0">
              <a:buNone/>
            </a:pPr>
            <a:r>
              <a:rPr lang="en-GB" sz="3000" dirty="0"/>
              <a:t>- </a:t>
            </a:r>
            <a:r>
              <a:rPr lang="en-GB" sz="3000" b="1" dirty="0" smtClean="0"/>
              <a:t>Collaborative commissioning </a:t>
            </a:r>
            <a:r>
              <a:rPr lang="en-GB" sz="3000" b="1" dirty="0"/>
              <a:t>and </a:t>
            </a:r>
            <a:r>
              <a:rPr lang="en-GB" sz="3000" b="1" dirty="0" smtClean="0"/>
              <a:t>procurement </a:t>
            </a:r>
            <a:r>
              <a:rPr lang="en-GB" sz="3000" dirty="0"/>
              <a:t>(</a:t>
            </a:r>
            <a:r>
              <a:rPr lang="en-GB" sz="3000" dirty="0" smtClean="0"/>
              <a:t>e.g. using procurement to </a:t>
            </a:r>
            <a:r>
              <a:rPr lang="en-GB" sz="3000" dirty="0"/>
              <a:t>support </a:t>
            </a:r>
            <a:r>
              <a:rPr lang="en-GB" sz="3000" dirty="0" smtClean="0"/>
              <a:t>local </a:t>
            </a:r>
            <a:r>
              <a:rPr lang="en-GB" sz="3000" dirty="0"/>
              <a:t>supply </a:t>
            </a:r>
            <a:r>
              <a:rPr lang="en-GB" sz="3000" dirty="0" smtClean="0"/>
              <a:t>chains; aligning S106 obligations to skills shortages)</a:t>
            </a:r>
            <a:endParaRPr lang="en-US" sz="3000" dirty="0"/>
          </a:p>
        </p:txBody>
      </p:sp>
    </p:spTree>
    <p:extLst>
      <p:ext uri="{BB962C8B-B14F-4D97-AF65-F5344CB8AC3E}">
        <p14:creationId xmlns:p14="http://schemas.microsoft.com/office/powerpoint/2010/main" val="35054767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08" y="209207"/>
            <a:ext cx="8229600" cy="1143000"/>
          </a:xfrm>
        </p:spPr>
        <p:txBody>
          <a:bodyPr>
            <a:noAutofit/>
          </a:bodyPr>
          <a:lstStyle/>
          <a:p>
            <a:pPr marL="0" indent="0"/>
            <a:r>
              <a:rPr lang="en-US" dirty="0" smtClean="0">
                <a:solidFill>
                  <a:srgbClr val="CC0099"/>
                </a:solidFill>
              </a:rPr>
              <a:t>Youth Employment Gateway</a:t>
            </a:r>
          </a:p>
        </p:txBody>
      </p:sp>
      <p:sp>
        <p:nvSpPr>
          <p:cNvPr id="3" name="Content Placeholder 2"/>
          <p:cNvSpPr>
            <a:spLocks noGrp="1"/>
          </p:cNvSpPr>
          <p:nvPr>
            <p:ph idx="1"/>
          </p:nvPr>
        </p:nvSpPr>
        <p:spPr>
          <a:xfrm>
            <a:off x="150352" y="1530493"/>
            <a:ext cx="8978900" cy="4805363"/>
          </a:xfrm>
        </p:spPr>
        <p:txBody>
          <a:bodyPr>
            <a:normAutofit/>
          </a:bodyPr>
          <a:lstStyle/>
          <a:p>
            <a:pPr marL="0" indent="0"/>
            <a:r>
              <a:rPr lang="en-US" dirty="0" smtClean="0">
                <a:solidFill>
                  <a:srgbClr val="CC0099"/>
                </a:solidFill>
              </a:rPr>
              <a:t>  Providing tailored support to young people into employment</a:t>
            </a:r>
          </a:p>
          <a:p>
            <a:pPr marL="0" indent="0"/>
            <a:r>
              <a:rPr lang="en-US" dirty="0" smtClean="0">
                <a:solidFill>
                  <a:srgbClr val="CC0099"/>
                </a:solidFill>
              </a:rPr>
              <a:t>  </a:t>
            </a:r>
            <a:r>
              <a:rPr lang="en-US" dirty="0" err="1" smtClean="0">
                <a:solidFill>
                  <a:srgbClr val="CC0099"/>
                </a:solidFill>
              </a:rPr>
              <a:t>Personalised</a:t>
            </a:r>
            <a:r>
              <a:rPr lang="en-US" dirty="0" smtClean="0">
                <a:solidFill>
                  <a:srgbClr val="CC0099"/>
                </a:solidFill>
              </a:rPr>
              <a:t> budgets for jobseekers</a:t>
            </a:r>
          </a:p>
          <a:p>
            <a:pPr marL="0" indent="0"/>
            <a:r>
              <a:rPr lang="en-US" dirty="0" smtClean="0">
                <a:solidFill>
                  <a:srgbClr val="CC0099"/>
                </a:solidFill>
              </a:rPr>
              <a:t>  Allowing young people to make their own choices and take responsibility for their path into work</a:t>
            </a:r>
          </a:p>
          <a:p>
            <a:pPr marL="0" indent="0"/>
            <a:r>
              <a:rPr lang="en-US" dirty="0" smtClean="0">
                <a:solidFill>
                  <a:srgbClr val="CC0099"/>
                </a:solidFill>
              </a:rPr>
              <a:t>  Innovative, accessible approach  to engagement: mobile phone ‘app’ for residents</a:t>
            </a:r>
          </a:p>
          <a:p>
            <a:pPr marL="0" indent="0"/>
            <a:r>
              <a:rPr lang="en-US" dirty="0" smtClean="0">
                <a:solidFill>
                  <a:srgbClr val="CC0099"/>
                </a:solidFill>
              </a:rPr>
              <a:t>  Over 8,000 residents expected to participate</a:t>
            </a:r>
          </a:p>
          <a:p>
            <a:pPr marL="0" indent="0">
              <a:buNone/>
            </a:pPr>
            <a:endParaRPr lang="en-US" dirty="0" smtClean="0">
              <a:solidFill>
                <a:srgbClr val="CC0099"/>
              </a:solidFill>
            </a:endParaRPr>
          </a:p>
          <a:p>
            <a:pPr marL="0" indent="0">
              <a:buNone/>
            </a:pPr>
            <a:endParaRPr lang="en-US" dirty="0" smtClean="0">
              <a:solidFill>
                <a:srgbClr val="CC0099"/>
              </a:solidFill>
            </a:endParaRPr>
          </a:p>
          <a:p>
            <a:pPr marL="0" indent="0">
              <a:buNone/>
            </a:pPr>
            <a:endParaRPr lang="en-US" dirty="0">
              <a:solidFill>
                <a:srgbClr val="CC0099"/>
              </a:solidFill>
            </a:endParaRPr>
          </a:p>
        </p:txBody>
      </p:sp>
    </p:spTree>
    <p:extLst>
      <p:ext uri="{BB962C8B-B14F-4D97-AF65-F5344CB8AC3E}">
        <p14:creationId xmlns:p14="http://schemas.microsoft.com/office/powerpoint/2010/main" val="41929312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Rule of thumb – do citizens have power to make decisions?</a:t>
            </a:r>
            <a:endParaRPr lang="en-US" dirty="0"/>
          </a:p>
        </p:txBody>
      </p:sp>
      <p:pic>
        <p:nvPicPr>
          <p:cNvPr id="5" name="Picture 4"/>
          <p:cNvPicPr>
            <a:picLocks noChangeAspect="1"/>
          </p:cNvPicPr>
          <p:nvPr/>
        </p:nvPicPr>
        <p:blipFill>
          <a:blip r:embed="rId2"/>
          <a:stretch>
            <a:fillRect/>
          </a:stretch>
        </p:blipFill>
        <p:spPr>
          <a:xfrm>
            <a:off x="1136073" y="2103083"/>
            <a:ext cx="6463191" cy="3189353"/>
          </a:xfrm>
          <a:prstGeom prst="rect">
            <a:avLst/>
          </a:prstGeom>
        </p:spPr>
      </p:pic>
    </p:spTree>
    <p:extLst>
      <p:ext uri="{BB962C8B-B14F-4D97-AF65-F5344CB8AC3E}">
        <p14:creationId xmlns:p14="http://schemas.microsoft.com/office/powerpoint/2010/main" val="10680217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GB" sz="6000" dirty="0" smtClean="0"/>
              <a:t>CCIN’s Policy Commission</a:t>
            </a:r>
            <a:endParaRPr lang="en-US" sz="6000"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463609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5100" y="1320800"/>
            <a:ext cx="8890000" cy="622300"/>
          </a:xfrm>
          <a:prstGeom prst="rect">
            <a:avLst/>
          </a:prstGeom>
          <a:solidFill>
            <a:srgbClr val="FF93C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938"/>
            <a:ext cx="8229600" cy="1143000"/>
          </a:xfrm>
        </p:spPr>
        <p:txBody>
          <a:bodyPr>
            <a:normAutofit fontScale="90000"/>
          </a:bodyPr>
          <a:lstStyle/>
          <a:p>
            <a:r>
              <a:rPr lang="en-GB" dirty="0" smtClean="0"/>
              <a:t>Examples of cooperative principles in practice</a:t>
            </a:r>
            <a:endParaRPr lang="en-US" dirty="0"/>
          </a:p>
        </p:txBody>
      </p:sp>
      <p:sp>
        <p:nvSpPr>
          <p:cNvPr id="3" name="Content Placeholder 2"/>
          <p:cNvSpPr>
            <a:spLocks noGrp="1"/>
          </p:cNvSpPr>
          <p:nvPr>
            <p:ph idx="1"/>
          </p:nvPr>
        </p:nvSpPr>
        <p:spPr>
          <a:xfrm>
            <a:off x="355600" y="1346200"/>
            <a:ext cx="8978900" cy="4805363"/>
          </a:xfrm>
        </p:spPr>
        <p:txBody>
          <a:bodyPr>
            <a:normAutofit lnSpcReduction="10000"/>
          </a:bodyPr>
          <a:lstStyle/>
          <a:p>
            <a:pPr marL="0" indent="0">
              <a:buNone/>
            </a:pPr>
            <a:r>
              <a:rPr lang="en-GB" b="1" u="sng" dirty="0" smtClean="0"/>
              <a:t>Maximising </a:t>
            </a:r>
            <a:r>
              <a:rPr lang="en-GB" b="1" u="sng" dirty="0"/>
              <a:t>social value </a:t>
            </a:r>
            <a:r>
              <a:rPr lang="en-GB" b="1" u="sng" dirty="0" smtClean="0"/>
              <a:t>from assets and networks </a:t>
            </a:r>
            <a:endParaRPr lang="en-GB" u="sng" dirty="0"/>
          </a:p>
          <a:p>
            <a:pPr marL="0" indent="0">
              <a:buNone/>
            </a:pPr>
            <a:r>
              <a:rPr lang="en-GB" dirty="0" smtClean="0"/>
              <a:t>- </a:t>
            </a:r>
            <a:r>
              <a:rPr lang="en-GB" dirty="0"/>
              <a:t>Interventions designed to build on the unrealised value in locally-situated </a:t>
            </a:r>
            <a:r>
              <a:rPr lang="en-GB" b="1" dirty="0"/>
              <a:t>social connections, </a:t>
            </a:r>
            <a:r>
              <a:rPr lang="en-GB" b="1" dirty="0" smtClean="0"/>
              <a:t>networks </a:t>
            </a:r>
            <a:r>
              <a:rPr lang="en-GB" b="1" dirty="0"/>
              <a:t>and relationships</a:t>
            </a:r>
            <a:r>
              <a:rPr lang="en-GB" dirty="0"/>
              <a:t> (e.g. </a:t>
            </a:r>
            <a:r>
              <a:rPr lang="en-GB" dirty="0" err="1"/>
              <a:t>Backr</a:t>
            </a:r>
            <a:r>
              <a:rPr lang="en-GB" dirty="0"/>
              <a:t>).</a:t>
            </a:r>
          </a:p>
          <a:p>
            <a:pPr marL="0" indent="0">
              <a:buNone/>
            </a:pPr>
            <a:r>
              <a:rPr lang="en-GB" dirty="0"/>
              <a:t>- Interventions </a:t>
            </a:r>
            <a:r>
              <a:rPr lang="en-GB" b="1" dirty="0" smtClean="0"/>
              <a:t>broaden </a:t>
            </a:r>
            <a:r>
              <a:rPr lang="en-GB" b="1" dirty="0"/>
              <a:t>access to under-utilised physical assets</a:t>
            </a:r>
            <a:r>
              <a:rPr lang="en-GB" dirty="0"/>
              <a:t> in the locality securing </a:t>
            </a:r>
            <a:r>
              <a:rPr lang="en-GB" dirty="0" smtClean="0"/>
              <a:t>long-term </a:t>
            </a:r>
            <a:r>
              <a:rPr lang="en-GB" dirty="0"/>
              <a:t>benefits to locally-owned businesses and local residents (e.g. information which </a:t>
            </a:r>
            <a:r>
              <a:rPr lang="en-GB" dirty="0" smtClean="0"/>
              <a:t>fosters </a:t>
            </a:r>
            <a:r>
              <a:rPr lang="en-GB" dirty="0"/>
              <a:t>stronger connections between local food growers and market traders).</a:t>
            </a:r>
          </a:p>
          <a:p>
            <a:pPr marL="0" indent="0">
              <a:buNone/>
            </a:pPr>
            <a:endParaRPr lang="en-US" dirty="0"/>
          </a:p>
        </p:txBody>
      </p:sp>
    </p:spTree>
    <p:extLst>
      <p:ext uri="{BB962C8B-B14F-4D97-AF65-F5344CB8AC3E}">
        <p14:creationId xmlns:p14="http://schemas.microsoft.com/office/powerpoint/2010/main" val="14815136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68037" y="2294732"/>
            <a:ext cx="4376806" cy="2910754"/>
          </a:xfrm>
          <a:prstGeom prst="rect">
            <a:avLst/>
          </a:prstGeom>
        </p:spPr>
      </p:pic>
      <p:sp>
        <p:nvSpPr>
          <p:cNvPr id="2" name="Title 1"/>
          <p:cNvSpPr>
            <a:spLocks noGrp="1"/>
          </p:cNvSpPr>
          <p:nvPr>
            <p:ph type="title"/>
          </p:nvPr>
        </p:nvSpPr>
        <p:spPr/>
        <p:txBody>
          <a:bodyPr>
            <a:normAutofit fontScale="90000"/>
          </a:bodyPr>
          <a:lstStyle/>
          <a:p>
            <a:r>
              <a:rPr lang="en-GB" dirty="0" smtClean="0"/>
              <a:t>Rule of thumb – are we building on what we’ve got and making connections?</a:t>
            </a:r>
            <a:endParaRPr lang="en-US" dirty="0"/>
          </a:p>
        </p:txBody>
      </p:sp>
      <p:pic>
        <p:nvPicPr>
          <p:cNvPr id="4" name="Content Placeholder 3"/>
          <p:cNvPicPr>
            <a:picLocks noGrp="1" noChangeAspect="1"/>
          </p:cNvPicPr>
          <p:nvPr>
            <p:ph idx="1"/>
          </p:nvPr>
        </p:nvPicPr>
        <p:blipFill>
          <a:blip r:embed="rId3"/>
          <a:stretch>
            <a:fillRect/>
          </a:stretch>
        </p:blipFill>
        <p:spPr>
          <a:xfrm>
            <a:off x="4834267" y="1625672"/>
            <a:ext cx="3311496" cy="4525963"/>
          </a:xfrm>
          <a:prstGeom prst="rect">
            <a:avLst/>
          </a:prstGeom>
        </p:spPr>
      </p:pic>
    </p:spTree>
    <p:extLst>
      <p:ext uri="{BB962C8B-B14F-4D97-AF65-F5344CB8AC3E}">
        <p14:creationId xmlns:p14="http://schemas.microsoft.com/office/powerpoint/2010/main" val="38707846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Evidence of cooperative practice</a:t>
            </a:r>
            <a:endParaRPr lang="en-US" dirty="0"/>
          </a:p>
        </p:txBody>
      </p:sp>
      <p:sp>
        <p:nvSpPr>
          <p:cNvPr id="3" name="Content Placeholder 2"/>
          <p:cNvSpPr>
            <a:spLocks noGrp="1"/>
          </p:cNvSpPr>
          <p:nvPr>
            <p:ph idx="1"/>
          </p:nvPr>
        </p:nvSpPr>
        <p:spPr/>
        <p:txBody>
          <a:bodyPr/>
          <a:lstStyle/>
          <a:p>
            <a:pPr marL="0" indent="0">
              <a:buNone/>
            </a:pPr>
            <a:r>
              <a:rPr lang="en-GB" sz="4800" dirty="0" smtClean="0"/>
              <a:t>Can come from anywhere </a:t>
            </a:r>
          </a:p>
          <a:p>
            <a:r>
              <a:rPr lang="en-GB" dirty="0"/>
              <a:t>A</a:t>
            </a:r>
            <a:r>
              <a:rPr lang="en-GB" dirty="0" smtClean="0"/>
              <a:t>ny sector - </a:t>
            </a:r>
            <a:r>
              <a:rPr lang="en-GB" dirty="0"/>
              <a:t>d</a:t>
            </a:r>
            <a:r>
              <a:rPr lang="en-GB" dirty="0" smtClean="0"/>
              <a:t>oesn’t have to be public or social</a:t>
            </a:r>
          </a:p>
          <a:p>
            <a:r>
              <a:rPr lang="en-GB" dirty="0" smtClean="0"/>
              <a:t>Any area - doesn’t have to be cooperative council</a:t>
            </a:r>
          </a:p>
          <a:p>
            <a:pPr marL="0" indent="0">
              <a:buNone/>
            </a:pPr>
            <a:r>
              <a:rPr lang="en-GB" sz="4000" dirty="0" smtClean="0"/>
              <a:t>Test -  does the initiative demonstrate cooperative principles?</a:t>
            </a:r>
          </a:p>
        </p:txBody>
      </p:sp>
    </p:spTree>
    <p:extLst>
      <p:ext uri="{BB962C8B-B14F-4D97-AF65-F5344CB8AC3E}">
        <p14:creationId xmlns:p14="http://schemas.microsoft.com/office/powerpoint/2010/main" val="11048020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8229600" cy="1143000"/>
          </a:xfrm>
        </p:spPr>
        <p:txBody>
          <a:bodyPr/>
          <a:lstStyle/>
          <a:p>
            <a:r>
              <a:rPr lang="en-GB" b="1" dirty="0" smtClean="0"/>
              <a:t>TASK</a:t>
            </a:r>
            <a:r>
              <a:rPr lang="en-GB" dirty="0" smtClean="0"/>
              <a:t>  On your tables – 10 minutes</a:t>
            </a:r>
            <a:endParaRPr lang="en-US" dirty="0"/>
          </a:p>
        </p:txBody>
      </p:sp>
      <p:sp>
        <p:nvSpPr>
          <p:cNvPr id="3" name="Content Placeholder 2"/>
          <p:cNvSpPr>
            <a:spLocks noGrp="1"/>
          </p:cNvSpPr>
          <p:nvPr>
            <p:ph idx="1"/>
          </p:nvPr>
        </p:nvSpPr>
        <p:spPr>
          <a:xfrm>
            <a:off x="457200" y="1041400"/>
            <a:ext cx="8229600" cy="4525963"/>
          </a:xfrm>
          <a:ln w="28575">
            <a:solidFill>
              <a:srgbClr val="FF3399"/>
            </a:solidFill>
          </a:ln>
        </p:spPr>
        <p:txBody>
          <a:bodyPr>
            <a:normAutofit/>
          </a:bodyPr>
          <a:lstStyle/>
          <a:p>
            <a:pPr marL="0" indent="0">
              <a:buNone/>
            </a:pPr>
            <a:r>
              <a:rPr lang="en-GB" sz="4400" dirty="0" smtClean="0"/>
              <a:t>Share examples of cooperative practice.</a:t>
            </a:r>
          </a:p>
          <a:p>
            <a:pPr marL="0" indent="0">
              <a:buNone/>
            </a:pPr>
            <a:r>
              <a:rPr lang="en-GB" sz="4400" dirty="0" smtClean="0"/>
              <a:t>Summarise what the initiative or project aims to achieve.</a:t>
            </a:r>
          </a:p>
          <a:p>
            <a:pPr marL="0" indent="0">
              <a:buNone/>
            </a:pPr>
            <a:r>
              <a:rPr lang="en-GB" sz="4400" dirty="0" smtClean="0"/>
              <a:t>Explain why it is cooperative, using the principles</a:t>
            </a:r>
          </a:p>
          <a:p>
            <a:pPr marL="0" indent="0">
              <a:buNone/>
            </a:pPr>
            <a:endParaRPr lang="en-US" sz="4400" dirty="0"/>
          </a:p>
        </p:txBody>
      </p:sp>
    </p:spTree>
    <p:extLst>
      <p:ext uri="{BB962C8B-B14F-4D97-AF65-F5344CB8AC3E}">
        <p14:creationId xmlns:p14="http://schemas.microsoft.com/office/powerpoint/2010/main" val="32558538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0" y="4318000"/>
            <a:ext cx="8229600" cy="1200329"/>
          </a:xfrm>
          <a:prstGeom prst="rect">
            <a:avLst/>
          </a:prstGeom>
          <a:noFill/>
          <a:ln w="28575">
            <a:solidFill>
              <a:srgbClr val="FF3399"/>
            </a:solidFill>
          </a:ln>
        </p:spPr>
        <p:txBody>
          <a:bodyPr wrap="square" rtlCol="0">
            <a:spAutoFit/>
          </a:bodyPr>
          <a:lstStyle/>
          <a:p>
            <a:r>
              <a:rPr lang="en-GB" sz="2400" dirty="0" smtClean="0"/>
              <a:t>Principles:</a:t>
            </a:r>
            <a:r>
              <a:rPr lang="en-US" sz="2400" dirty="0" smtClean="0"/>
              <a:t>  Social partnership</a:t>
            </a:r>
          </a:p>
          <a:p>
            <a:r>
              <a:rPr lang="en-GB" sz="2400" dirty="0" smtClean="0"/>
              <a:t>			Co-production</a:t>
            </a:r>
          </a:p>
          <a:p>
            <a:r>
              <a:rPr lang="en-GB" sz="2400" dirty="0"/>
              <a:t>	</a:t>
            </a:r>
            <a:r>
              <a:rPr lang="en-GB" sz="2400" dirty="0" smtClean="0"/>
              <a:t>		Maximising social value from assets and networks</a:t>
            </a:r>
            <a:endParaRPr lang="en-US" sz="2400" dirty="0" smtClean="0"/>
          </a:p>
        </p:txBody>
      </p:sp>
      <p:sp>
        <p:nvSpPr>
          <p:cNvPr id="2" name="Title 1"/>
          <p:cNvSpPr>
            <a:spLocks noGrp="1"/>
          </p:cNvSpPr>
          <p:nvPr>
            <p:ph type="title"/>
          </p:nvPr>
        </p:nvSpPr>
        <p:spPr>
          <a:xfrm>
            <a:off x="457200" y="274638"/>
            <a:ext cx="8521700" cy="1143000"/>
          </a:xfrm>
        </p:spPr>
        <p:txBody>
          <a:bodyPr>
            <a:normAutofit/>
          </a:bodyPr>
          <a:lstStyle/>
          <a:p>
            <a:r>
              <a:rPr lang="en-GB" b="1" dirty="0" smtClean="0"/>
              <a:t>Produce a flipchart to feedback</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18842062"/>
              </p:ext>
            </p:extLst>
          </p:nvPr>
        </p:nvGraphicFramePr>
        <p:xfrm>
          <a:off x="457200" y="1300480"/>
          <a:ext cx="8229600" cy="2926080"/>
        </p:xfrm>
        <a:graphic>
          <a:graphicData uri="http://schemas.openxmlformats.org/drawingml/2006/table">
            <a:tbl>
              <a:tblPr firstRow="1" bandRow="1">
                <a:tableStyleId>{5940675A-B579-460E-94D1-54222C63F5DA}</a:tableStyleId>
              </a:tblPr>
              <a:tblGrid>
                <a:gridCol w="2463800"/>
                <a:gridCol w="2476500"/>
                <a:gridCol w="3289300"/>
              </a:tblGrid>
              <a:tr h="0">
                <a:tc>
                  <a:txBody>
                    <a:bodyPr/>
                    <a:lstStyle/>
                    <a:p>
                      <a:r>
                        <a:rPr lang="en-GB" sz="3200" b="1" dirty="0" smtClean="0"/>
                        <a:t>Name of initiative</a:t>
                      </a:r>
                      <a:endParaRPr lang="en-US" sz="3200" b="1" dirty="0"/>
                    </a:p>
                  </a:txBody>
                  <a:tcPr>
                    <a:lnR w="12700" cap="flat" cmpd="sng" algn="ctr">
                      <a:solidFill>
                        <a:schemeClr val="tx1"/>
                      </a:solidFill>
                      <a:prstDash val="solid"/>
                      <a:round/>
                      <a:headEnd type="none" w="med" len="med"/>
                      <a:tailEnd type="none" w="med" len="med"/>
                    </a:lnR>
                  </a:tcPr>
                </a:tc>
                <a:tc>
                  <a:txBody>
                    <a:bodyPr/>
                    <a:lstStyle/>
                    <a:p>
                      <a:r>
                        <a:rPr lang="en-GB" sz="3200" b="1" dirty="0" smtClean="0"/>
                        <a:t>Co-operative</a:t>
                      </a:r>
                      <a:r>
                        <a:rPr lang="en-GB" sz="3200" b="1" baseline="0" dirty="0" smtClean="0"/>
                        <a:t> principle</a:t>
                      </a:r>
                      <a:endParaRPr lang="en-US" sz="3200" b="1" dirty="0"/>
                    </a:p>
                  </a:txBody>
                  <a:tcPr>
                    <a:lnL w="12700" cap="flat" cmpd="sng" algn="ctr">
                      <a:solidFill>
                        <a:schemeClr val="tx1"/>
                      </a:solidFill>
                      <a:prstDash val="solid"/>
                      <a:round/>
                      <a:headEnd type="none" w="med" len="med"/>
                      <a:tailEnd type="none" w="med" len="med"/>
                    </a:lnL>
                  </a:tcPr>
                </a:tc>
                <a:tc>
                  <a:txBody>
                    <a:bodyPr/>
                    <a:lstStyle/>
                    <a:p>
                      <a:r>
                        <a:rPr lang="en-GB" sz="3200" b="1" dirty="0" smtClean="0"/>
                        <a:t>Summary of approach</a:t>
                      </a:r>
                      <a:endParaRPr lang="en-US" sz="3200" b="1" dirty="0"/>
                    </a:p>
                  </a:txBody>
                  <a:tcPr/>
                </a:tc>
              </a:tr>
              <a:tr h="370840">
                <a:tc>
                  <a:txBody>
                    <a:bodyPr/>
                    <a:lstStyle/>
                    <a:p>
                      <a:endParaRPr lang="en-GB" sz="2800" dirty="0" smtClean="0"/>
                    </a:p>
                    <a:p>
                      <a:endParaRPr lang="en-US" sz="2800" dirty="0"/>
                    </a:p>
                  </a:txBody>
                  <a:tcPr>
                    <a:lnR w="12700" cap="flat" cmpd="sng" algn="ctr">
                      <a:solidFill>
                        <a:schemeClr val="tx1"/>
                      </a:solidFill>
                      <a:prstDash val="solid"/>
                      <a:round/>
                      <a:headEnd type="none" w="med" len="med"/>
                      <a:tailEnd type="none" w="med" len="med"/>
                    </a:lnR>
                  </a:tcPr>
                </a:tc>
                <a:tc>
                  <a:txBody>
                    <a:bodyPr/>
                    <a:lstStyle/>
                    <a:p>
                      <a:endParaRPr lang="en-US" sz="2800" dirty="0"/>
                    </a:p>
                  </a:txBody>
                  <a:tcPr>
                    <a:lnL w="12700" cap="flat" cmpd="sng" algn="ctr">
                      <a:solidFill>
                        <a:schemeClr val="tx1"/>
                      </a:solidFill>
                      <a:prstDash val="solid"/>
                      <a:round/>
                      <a:headEnd type="none" w="med" len="med"/>
                      <a:tailEnd type="none" w="med" len="med"/>
                    </a:lnL>
                  </a:tcPr>
                </a:tc>
                <a:tc>
                  <a:txBody>
                    <a:bodyPr/>
                    <a:lstStyle/>
                    <a:p>
                      <a:endParaRPr lang="en-US" sz="2800" dirty="0"/>
                    </a:p>
                  </a:txBody>
                  <a:tcPr/>
                </a:tc>
              </a:tr>
              <a:tr h="370840">
                <a:tc>
                  <a:txBody>
                    <a:bodyPr/>
                    <a:lstStyle/>
                    <a:p>
                      <a:endParaRPr lang="en-GB" dirty="0" smtClean="0"/>
                    </a:p>
                    <a:p>
                      <a:endParaRPr lang="en-GB" dirty="0" smtClean="0"/>
                    </a:p>
                    <a:p>
                      <a:endParaRPr lang="en-US"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r>
            </a:tbl>
          </a:graphicData>
        </a:graphic>
      </p:graphicFrame>
    </p:spTree>
    <p:extLst>
      <p:ext uri="{BB962C8B-B14F-4D97-AF65-F5344CB8AC3E}">
        <p14:creationId xmlns:p14="http://schemas.microsoft.com/office/powerpoint/2010/main" val="4156933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What difference does </a:t>
            </a:r>
            <a:r>
              <a:rPr lang="en-GB" dirty="0" smtClean="0"/>
              <a:t/>
            </a:r>
            <a:br>
              <a:rPr lang="en-GB" dirty="0" smtClean="0"/>
            </a:br>
            <a:r>
              <a:rPr lang="en-GB" dirty="0" smtClean="0"/>
              <a:t>co-operation </a:t>
            </a:r>
            <a:r>
              <a:rPr lang="en-GB" dirty="0"/>
              <a:t>make?</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997764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Are there benefits we can measure?</a:t>
            </a:r>
            <a:endParaRPr lang="en-US" dirty="0"/>
          </a:p>
        </p:txBody>
      </p:sp>
      <p:sp>
        <p:nvSpPr>
          <p:cNvPr id="3" name="Content Placeholder 2"/>
          <p:cNvSpPr>
            <a:spLocks noGrp="1"/>
          </p:cNvSpPr>
          <p:nvPr>
            <p:ph idx="1"/>
          </p:nvPr>
        </p:nvSpPr>
        <p:spPr/>
        <p:txBody>
          <a:bodyPr>
            <a:normAutofit/>
          </a:bodyPr>
          <a:lstStyle/>
          <a:p>
            <a:pPr marL="0" indent="0">
              <a:buNone/>
            </a:pPr>
            <a:r>
              <a:rPr lang="en-GB" dirty="0" smtClean="0"/>
              <a:t>For example, </a:t>
            </a:r>
          </a:p>
          <a:p>
            <a:r>
              <a:rPr lang="en-GB" dirty="0" smtClean="0"/>
              <a:t>lower cost</a:t>
            </a:r>
            <a:endParaRPr lang="en-GB" dirty="0"/>
          </a:p>
          <a:p>
            <a:r>
              <a:rPr lang="en-GB" dirty="0" smtClean="0"/>
              <a:t>better </a:t>
            </a:r>
            <a:r>
              <a:rPr lang="en-GB" dirty="0"/>
              <a:t>quality</a:t>
            </a:r>
          </a:p>
          <a:p>
            <a:r>
              <a:rPr lang="en-GB" dirty="0" smtClean="0"/>
              <a:t>increased </a:t>
            </a:r>
            <a:r>
              <a:rPr lang="en-GB" dirty="0"/>
              <a:t>take up and use </a:t>
            </a:r>
          </a:p>
          <a:p>
            <a:r>
              <a:rPr lang="en-GB" dirty="0" smtClean="0"/>
              <a:t>more </a:t>
            </a:r>
            <a:r>
              <a:rPr lang="en-GB" dirty="0"/>
              <a:t>sustainable </a:t>
            </a:r>
          </a:p>
          <a:p>
            <a:r>
              <a:rPr lang="en-GB" dirty="0" smtClean="0"/>
              <a:t>wider </a:t>
            </a:r>
            <a:r>
              <a:rPr lang="en-GB" dirty="0"/>
              <a:t>community impact – for example on health and well </a:t>
            </a:r>
            <a:r>
              <a:rPr lang="en-GB" dirty="0" smtClean="0"/>
              <a:t>being</a:t>
            </a:r>
            <a:r>
              <a:rPr lang="en-GB" dirty="0"/>
              <a:t>?</a:t>
            </a:r>
            <a:endParaRPr lang="en-US" dirty="0"/>
          </a:p>
        </p:txBody>
      </p:sp>
    </p:spTree>
    <p:extLst>
      <p:ext uri="{BB962C8B-B14F-4D97-AF65-F5344CB8AC3E}">
        <p14:creationId xmlns:p14="http://schemas.microsoft.com/office/powerpoint/2010/main" val="10659895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Are their broader benefits?</a:t>
            </a:r>
            <a:endParaRPr lang="en-US" dirty="0"/>
          </a:p>
        </p:txBody>
      </p:sp>
      <p:sp>
        <p:nvSpPr>
          <p:cNvPr id="3" name="Content Placeholder 2"/>
          <p:cNvSpPr>
            <a:spLocks noGrp="1"/>
          </p:cNvSpPr>
          <p:nvPr>
            <p:ph idx="1"/>
          </p:nvPr>
        </p:nvSpPr>
        <p:spPr/>
        <p:txBody>
          <a:bodyPr/>
          <a:lstStyle/>
          <a:p>
            <a:r>
              <a:rPr lang="en-GB" dirty="0"/>
              <a:t>to systems and </a:t>
            </a:r>
            <a:r>
              <a:rPr lang="en-GB" dirty="0" smtClean="0"/>
              <a:t>relationships</a:t>
            </a:r>
          </a:p>
          <a:p>
            <a:r>
              <a:rPr lang="en-GB" dirty="0"/>
              <a:t>t</a:t>
            </a:r>
            <a:r>
              <a:rPr lang="en-GB" dirty="0" smtClean="0"/>
              <a:t>o feelings and identity</a:t>
            </a:r>
          </a:p>
          <a:p>
            <a:r>
              <a:rPr lang="en-GB" dirty="0"/>
              <a:t>t</a:t>
            </a:r>
            <a:r>
              <a:rPr lang="en-GB" dirty="0" smtClean="0"/>
              <a:t>o confidence and trust</a:t>
            </a:r>
          </a:p>
          <a:p>
            <a:endParaRPr lang="en-GB" dirty="0"/>
          </a:p>
        </p:txBody>
      </p:sp>
    </p:spTree>
    <p:extLst>
      <p:ext uri="{BB962C8B-B14F-4D97-AF65-F5344CB8AC3E}">
        <p14:creationId xmlns:p14="http://schemas.microsoft.com/office/powerpoint/2010/main" val="4543334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TASK  Benefits of a cooperative approach   - 30 </a:t>
            </a:r>
            <a:r>
              <a:rPr lang="en-GB" dirty="0" err="1" smtClean="0"/>
              <a:t>mins</a:t>
            </a:r>
            <a:endParaRPr lang="en-US" dirty="0"/>
          </a:p>
        </p:txBody>
      </p:sp>
      <p:sp>
        <p:nvSpPr>
          <p:cNvPr id="3" name="Content Placeholder 2"/>
          <p:cNvSpPr>
            <a:spLocks noGrp="1"/>
          </p:cNvSpPr>
          <p:nvPr>
            <p:ph idx="1"/>
          </p:nvPr>
        </p:nvSpPr>
        <p:spPr>
          <a:xfrm>
            <a:off x="457200" y="1600201"/>
            <a:ext cx="8229600" cy="4317999"/>
          </a:xfrm>
          <a:ln w="38100">
            <a:solidFill>
              <a:srgbClr val="FFC000"/>
            </a:solidFill>
          </a:ln>
        </p:spPr>
        <p:txBody>
          <a:bodyPr>
            <a:normAutofit/>
          </a:bodyPr>
          <a:lstStyle/>
          <a:p>
            <a:pPr marL="514350" indent="-514350">
              <a:buFont typeface="+mj-lt"/>
              <a:buAutoNum type="arabicPeriod"/>
            </a:pPr>
            <a:r>
              <a:rPr lang="en-GB" dirty="0" smtClean="0"/>
              <a:t>What are the </a:t>
            </a:r>
            <a:r>
              <a:rPr lang="en-GB" b="1" dirty="0" smtClean="0"/>
              <a:t>general benefits </a:t>
            </a:r>
            <a:r>
              <a:rPr lang="en-GB" dirty="0" smtClean="0"/>
              <a:t>of cooperative working? What examples can you give that illustrate these? </a:t>
            </a:r>
            <a:r>
              <a:rPr lang="en-GB" b="1" dirty="0"/>
              <a:t>How convincing </a:t>
            </a:r>
            <a:r>
              <a:rPr lang="en-GB" dirty="0"/>
              <a:t>are they</a:t>
            </a:r>
            <a:r>
              <a:rPr lang="en-GB" dirty="0" smtClean="0"/>
              <a:t>?</a:t>
            </a:r>
          </a:p>
          <a:p>
            <a:pPr marL="514350" indent="-514350">
              <a:buFont typeface="+mj-lt"/>
              <a:buAutoNum type="arabicPeriod"/>
            </a:pPr>
            <a:r>
              <a:rPr lang="en-GB" dirty="0" smtClean="0"/>
              <a:t>What </a:t>
            </a:r>
            <a:r>
              <a:rPr lang="en-GB" b="1" dirty="0" smtClean="0"/>
              <a:t>specific benefits </a:t>
            </a:r>
            <a:r>
              <a:rPr lang="en-GB" dirty="0" smtClean="0"/>
              <a:t>can you identify from initiatives, projects or programmes you know about? What is the evidence to support these claims? </a:t>
            </a:r>
            <a:r>
              <a:rPr lang="en-GB" b="1" dirty="0" smtClean="0"/>
              <a:t>How convincing </a:t>
            </a:r>
            <a:r>
              <a:rPr lang="en-GB" dirty="0" smtClean="0"/>
              <a:t>are they?</a:t>
            </a:r>
          </a:p>
          <a:p>
            <a:pPr marL="514350" indent="-514350">
              <a:buFont typeface="+mj-lt"/>
              <a:buAutoNum type="arabicPeriod"/>
            </a:pPr>
            <a:r>
              <a:rPr lang="en-GB" dirty="0" smtClean="0"/>
              <a:t>What is the </a:t>
            </a:r>
            <a:r>
              <a:rPr lang="en-GB" b="1" dirty="0" smtClean="0"/>
              <a:t>evidence</a:t>
            </a:r>
            <a:r>
              <a:rPr lang="en-GB" dirty="0" smtClean="0"/>
              <a:t>?</a:t>
            </a:r>
          </a:p>
        </p:txBody>
      </p:sp>
    </p:spTree>
    <p:extLst>
      <p:ext uri="{BB962C8B-B14F-4D97-AF65-F5344CB8AC3E}">
        <p14:creationId xmlns:p14="http://schemas.microsoft.com/office/powerpoint/2010/main" val="22574792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21700" cy="1143000"/>
          </a:xfrm>
        </p:spPr>
        <p:txBody>
          <a:bodyPr>
            <a:normAutofit fontScale="90000"/>
          </a:bodyPr>
          <a:lstStyle/>
          <a:p>
            <a:r>
              <a:rPr lang="en-GB" b="1" dirty="0" smtClean="0"/>
              <a:t>Produce a flipchart to feedback specific benefits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58202601"/>
              </p:ext>
            </p:extLst>
          </p:nvPr>
        </p:nvGraphicFramePr>
        <p:xfrm>
          <a:off x="457200" y="1676400"/>
          <a:ext cx="8229600" cy="3413760"/>
        </p:xfrm>
        <a:graphic>
          <a:graphicData uri="http://schemas.openxmlformats.org/drawingml/2006/table">
            <a:tbl>
              <a:tblPr firstRow="1" bandRow="1">
                <a:tableStyleId>{5940675A-B579-460E-94D1-54222C63F5DA}</a:tableStyleId>
              </a:tblPr>
              <a:tblGrid>
                <a:gridCol w="2463800"/>
                <a:gridCol w="3225800"/>
                <a:gridCol w="2540000"/>
              </a:tblGrid>
              <a:tr h="1300798">
                <a:tc>
                  <a:txBody>
                    <a:bodyPr/>
                    <a:lstStyle/>
                    <a:p>
                      <a:r>
                        <a:rPr lang="en-GB" sz="3200" b="1" dirty="0" smtClean="0"/>
                        <a:t>Name of initiative</a:t>
                      </a:r>
                      <a:endParaRPr lang="en-US" sz="3200" b="1" dirty="0"/>
                    </a:p>
                  </a:txBody>
                  <a:tcPr>
                    <a:lnR w="12700" cap="flat" cmpd="sng" algn="ctr">
                      <a:solidFill>
                        <a:schemeClr val="tx1"/>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3200" b="1" dirty="0" smtClean="0"/>
                        <a:t>Summary of benefits</a:t>
                      </a:r>
                      <a:endParaRPr lang="en-US" sz="3200" b="1" dirty="0" smtClean="0"/>
                    </a:p>
                  </a:txBody>
                  <a:tcPr>
                    <a:lnL w="12700" cap="flat" cmpd="sng" algn="ctr">
                      <a:solidFill>
                        <a:schemeClr val="tx1"/>
                      </a:solidFill>
                      <a:prstDash val="solid"/>
                      <a:round/>
                      <a:headEnd type="none" w="med" len="med"/>
                      <a:tailEnd type="none" w="med" len="med"/>
                    </a:ln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3200" b="1" dirty="0" smtClean="0"/>
                        <a:t>Contact for more information</a:t>
                      </a:r>
                      <a:endParaRPr lang="en-US" sz="3200" b="1" dirty="0" smtClean="0"/>
                    </a:p>
                  </a:txBody>
                  <a:tcPr/>
                </a:tc>
              </a:tr>
              <a:tr h="370840">
                <a:tc>
                  <a:txBody>
                    <a:bodyPr/>
                    <a:lstStyle/>
                    <a:p>
                      <a:endParaRPr lang="en-GB" sz="2800" dirty="0" smtClean="0"/>
                    </a:p>
                    <a:p>
                      <a:endParaRPr lang="en-US" sz="2800" dirty="0"/>
                    </a:p>
                  </a:txBody>
                  <a:tcPr>
                    <a:lnR w="12700" cap="flat" cmpd="sng" algn="ctr">
                      <a:solidFill>
                        <a:schemeClr val="tx1"/>
                      </a:solidFill>
                      <a:prstDash val="solid"/>
                      <a:round/>
                      <a:headEnd type="none" w="med" len="med"/>
                      <a:tailEnd type="none" w="med" len="med"/>
                    </a:lnR>
                  </a:tcPr>
                </a:tc>
                <a:tc>
                  <a:txBody>
                    <a:bodyPr/>
                    <a:lstStyle/>
                    <a:p>
                      <a:endParaRPr lang="en-US" sz="2800" dirty="0"/>
                    </a:p>
                  </a:txBody>
                  <a:tcPr>
                    <a:lnL w="12700" cap="flat" cmpd="sng" algn="ctr">
                      <a:solidFill>
                        <a:schemeClr val="tx1"/>
                      </a:solidFill>
                      <a:prstDash val="solid"/>
                      <a:round/>
                      <a:headEnd type="none" w="med" len="med"/>
                      <a:tailEnd type="none" w="med" len="med"/>
                    </a:lnL>
                  </a:tcPr>
                </a:tc>
                <a:tc>
                  <a:txBody>
                    <a:bodyPr/>
                    <a:lstStyle/>
                    <a:p>
                      <a:endParaRPr lang="en-US" sz="2800" dirty="0"/>
                    </a:p>
                  </a:txBody>
                  <a:tcPr/>
                </a:tc>
              </a:tr>
              <a:tr h="370840">
                <a:tc>
                  <a:txBody>
                    <a:bodyPr/>
                    <a:lstStyle/>
                    <a:p>
                      <a:endParaRPr lang="en-GB" dirty="0" smtClean="0"/>
                    </a:p>
                    <a:p>
                      <a:endParaRPr lang="en-GB" dirty="0" smtClean="0"/>
                    </a:p>
                    <a:p>
                      <a:endParaRPr lang="en-US"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r>
            </a:tbl>
          </a:graphicData>
        </a:graphic>
      </p:graphicFrame>
      <p:sp>
        <p:nvSpPr>
          <p:cNvPr id="3" name="TextBox 2"/>
          <p:cNvSpPr txBox="1"/>
          <p:nvPr/>
        </p:nvSpPr>
        <p:spPr>
          <a:xfrm>
            <a:off x="457200" y="5207000"/>
            <a:ext cx="8229600" cy="954107"/>
          </a:xfrm>
          <a:prstGeom prst="rect">
            <a:avLst/>
          </a:prstGeom>
          <a:noFill/>
          <a:ln w="28575">
            <a:solidFill>
              <a:srgbClr val="FFC000"/>
            </a:solidFill>
          </a:ln>
        </p:spPr>
        <p:txBody>
          <a:bodyPr wrap="square" rtlCol="0">
            <a:spAutoFit/>
          </a:bodyPr>
          <a:lstStyle/>
          <a:p>
            <a:r>
              <a:rPr lang="en-GB" sz="2800" dirty="0" err="1" smtClean="0"/>
              <a:t>Eg</a:t>
            </a:r>
            <a:r>
              <a:rPr lang="en-GB" sz="2800" dirty="0" smtClean="0"/>
              <a:t> cost, quality, take-up/reach, sustainability, wider community benefits</a:t>
            </a:r>
            <a:endParaRPr lang="en-US" sz="2800" dirty="0"/>
          </a:p>
        </p:txBody>
      </p:sp>
    </p:spTree>
    <p:extLst>
      <p:ext uri="{BB962C8B-B14F-4D97-AF65-F5344CB8AC3E}">
        <p14:creationId xmlns:p14="http://schemas.microsoft.com/office/powerpoint/2010/main" val="1023120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a:t>K</a:t>
            </a:r>
            <a:r>
              <a:rPr lang="en-GB" dirty="0" smtClean="0"/>
              <a:t>ey question:</a:t>
            </a:r>
            <a:endParaRPr lang="en-US" dirty="0"/>
          </a:p>
        </p:txBody>
      </p:sp>
      <p:sp>
        <p:nvSpPr>
          <p:cNvPr id="3" name="Content Placeholder 2"/>
          <p:cNvSpPr>
            <a:spLocks noGrp="1"/>
          </p:cNvSpPr>
          <p:nvPr>
            <p:ph idx="1"/>
          </p:nvPr>
        </p:nvSpPr>
        <p:spPr/>
        <p:txBody>
          <a:bodyPr/>
          <a:lstStyle/>
          <a:p>
            <a:pPr marL="0" indent="0">
              <a:buNone/>
            </a:pPr>
            <a:r>
              <a:rPr lang="en-US" sz="4800" dirty="0" smtClean="0"/>
              <a:t>How </a:t>
            </a:r>
            <a:r>
              <a:rPr lang="en-US" sz="4800" dirty="0"/>
              <a:t>can a cooperative approach help local economies work better, tackle </a:t>
            </a:r>
            <a:r>
              <a:rPr lang="en-US" sz="4800" dirty="0" err="1"/>
              <a:t>labour</a:t>
            </a:r>
            <a:r>
              <a:rPr lang="en-US" sz="4800" dirty="0"/>
              <a:t> market exclusion and support economic growth?</a:t>
            </a:r>
          </a:p>
          <a:p>
            <a:endParaRPr lang="en-US" dirty="0"/>
          </a:p>
        </p:txBody>
      </p:sp>
    </p:spTree>
    <p:extLst>
      <p:ext uri="{BB962C8B-B14F-4D97-AF65-F5344CB8AC3E}">
        <p14:creationId xmlns:p14="http://schemas.microsoft.com/office/powerpoint/2010/main" val="36554096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dirty="0" smtClean="0"/>
              <a:t>Designing an alternative system</a:t>
            </a:r>
            <a:endParaRPr lang="en-US" dirty="0"/>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722830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a:t>K</a:t>
            </a:r>
            <a:r>
              <a:rPr lang="en-GB" dirty="0" smtClean="0"/>
              <a:t>ey question:</a:t>
            </a:r>
            <a:endParaRPr lang="en-US" dirty="0"/>
          </a:p>
        </p:txBody>
      </p:sp>
      <p:sp>
        <p:nvSpPr>
          <p:cNvPr id="3" name="Content Placeholder 2"/>
          <p:cNvSpPr>
            <a:spLocks noGrp="1"/>
          </p:cNvSpPr>
          <p:nvPr>
            <p:ph idx="1"/>
          </p:nvPr>
        </p:nvSpPr>
        <p:spPr/>
        <p:txBody>
          <a:bodyPr/>
          <a:lstStyle/>
          <a:p>
            <a:pPr marL="0" indent="0">
              <a:buNone/>
            </a:pPr>
            <a:r>
              <a:rPr lang="en-US" sz="4800" dirty="0" smtClean="0"/>
              <a:t>How </a:t>
            </a:r>
            <a:r>
              <a:rPr lang="en-US" sz="4800" dirty="0"/>
              <a:t>can a cooperative approach help local economies work better, tackle </a:t>
            </a:r>
            <a:r>
              <a:rPr lang="en-US" sz="4800" dirty="0" err="1"/>
              <a:t>labour</a:t>
            </a:r>
            <a:r>
              <a:rPr lang="en-US" sz="4800" dirty="0"/>
              <a:t> market exclusion and support economic growth?</a:t>
            </a:r>
          </a:p>
          <a:p>
            <a:endParaRPr lang="en-US" dirty="0"/>
          </a:p>
        </p:txBody>
      </p:sp>
    </p:spTree>
    <p:extLst>
      <p:ext uri="{BB962C8B-B14F-4D97-AF65-F5344CB8AC3E}">
        <p14:creationId xmlns:p14="http://schemas.microsoft.com/office/powerpoint/2010/main" val="38053359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a:t>K</a:t>
            </a:r>
            <a:r>
              <a:rPr lang="en-GB" dirty="0" smtClean="0"/>
              <a:t>ey question:</a:t>
            </a:r>
            <a:endParaRPr lang="en-US" dirty="0"/>
          </a:p>
        </p:txBody>
      </p:sp>
      <p:sp>
        <p:nvSpPr>
          <p:cNvPr id="3" name="Content Placeholder 2"/>
          <p:cNvSpPr>
            <a:spLocks noGrp="1"/>
          </p:cNvSpPr>
          <p:nvPr>
            <p:ph idx="1"/>
          </p:nvPr>
        </p:nvSpPr>
        <p:spPr/>
        <p:txBody>
          <a:bodyPr/>
          <a:lstStyle/>
          <a:p>
            <a:pPr marL="0" indent="0">
              <a:buNone/>
            </a:pPr>
            <a:r>
              <a:rPr lang="en-US" sz="4800" dirty="0" smtClean="0"/>
              <a:t>How </a:t>
            </a:r>
            <a:r>
              <a:rPr lang="en-US" sz="4800" dirty="0"/>
              <a:t>can a cooperative approach help local economies work better, tackle </a:t>
            </a:r>
            <a:r>
              <a:rPr lang="en-US" sz="4800" dirty="0" err="1"/>
              <a:t>labour</a:t>
            </a:r>
            <a:r>
              <a:rPr lang="en-US" sz="4800" dirty="0"/>
              <a:t> market exclusion and support economic growth?</a:t>
            </a:r>
          </a:p>
          <a:p>
            <a:endParaRPr lang="en-US" dirty="0"/>
          </a:p>
        </p:txBody>
      </p:sp>
      <p:sp>
        <p:nvSpPr>
          <p:cNvPr id="4" name="Cloud 3"/>
          <p:cNvSpPr/>
          <p:nvPr/>
        </p:nvSpPr>
        <p:spPr>
          <a:xfrm>
            <a:off x="1600200" y="2019300"/>
            <a:ext cx="6299200" cy="3263900"/>
          </a:xfrm>
          <a:prstGeom prst="cloud">
            <a:avLst/>
          </a:prstGeom>
          <a:solidFill>
            <a:srgbClr val="57D3FF"/>
          </a:solidFill>
          <a:ln w="57150">
            <a:solidFill>
              <a:srgbClr val="33CC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349500" y="2358588"/>
            <a:ext cx="5664200" cy="2585323"/>
          </a:xfrm>
          <a:prstGeom prst="rect">
            <a:avLst/>
          </a:prstGeom>
          <a:noFill/>
        </p:spPr>
        <p:txBody>
          <a:bodyPr wrap="square" rtlCol="0">
            <a:spAutoFit/>
          </a:bodyPr>
          <a:lstStyle/>
          <a:p>
            <a:r>
              <a:rPr lang="en-GB" sz="5400" b="1" dirty="0" smtClean="0">
                <a:solidFill>
                  <a:srgbClr val="7030A0"/>
                </a:solidFill>
              </a:rPr>
              <a:t>An “employment” system that benefits all</a:t>
            </a:r>
            <a:endParaRPr lang="en-US" sz="5400" b="1" dirty="0">
              <a:solidFill>
                <a:srgbClr val="7030A0"/>
              </a:solidFill>
            </a:endParaRPr>
          </a:p>
        </p:txBody>
      </p:sp>
    </p:spTree>
    <p:extLst>
      <p:ext uri="{BB962C8B-B14F-4D97-AF65-F5344CB8AC3E}">
        <p14:creationId xmlns:p14="http://schemas.microsoft.com/office/powerpoint/2010/main" val="31446271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does success look like?</a:t>
            </a:r>
            <a:endParaRPr lang="en-US" dirty="0"/>
          </a:p>
        </p:txBody>
      </p:sp>
      <p:sp>
        <p:nvSpPr>
          <p:cNvPr id="3" name="Content Placeholder 2"/>
          <p:cNvSpPr>
            <a:spLocks noGrp="1"/>
          </p:cNvSpPr>
          <p:nvPr>
            <p:ph idx="1"/>
          </p:nvPr>
        </p:nvSpPr>
        <p:spPr>
          <a:xfrm>
            <a:off x="457200" y="1404938"/>
            <a:ext cx="8229600" cy="4525963"/>
          </a:xfrm>
        </p:spPr>
        <p:txBody>
          <a:bodyPr>
            <a:normAutofit lnSpcReduction="10000"/>
          </a:bodyPr>
          <a:lstStyle/>
          <a:p>
            <a:r>
              <a:rPr lang="en-GB" b="1" dirty="0" smtClean="0"/>
              <a:t>businesses</a:t>
            </a:r>
            <a:r>
              <a:rPr lang="en-GB" dirty="0" smtClean="0"/>
              <a:t> and citizens feel they have a stake </a:t>
            </a:r>
            <a:r>
              <a:rPr lang="en-GB" dirty="0"/>
              <a:t>in the </a:t>
            </a:r>
            <a:r>
              <a:rPr lang="en-GB" b="1" dirty="0"/>
              <a:t>success of the place </a:t>
            </a:r>
            <a:r>
              <a:rPr lang="en-GB" dirty="0" smtClean="0"/>
              <a:t>and its wider competitive advantage </a:t>
            </a:r>
          </a:p>
          <a:p>
            <a:r>
              <a:rPr lang="en-GB" b="1" dirty="0" smtClean="0"/>
              <a:t>strong </a:t>
            </a:r>
            <a:r>
              <a:rPr lang="en-GB" b="1" dirty="0"/>
              <a:t>local networks</a:t>
            </a:r>
            <a:r>
              <a:rPr lang="en-GB" dirty="0"/>
              <a:t> </a:t>
            </a:r>
            <a:r>
              <a:rPr lang="en-GB" dirty="0" smtClean="0"/>
              <a:t>help </a:t>
            </a:r>
            <a:r>
              <a:rPr lang="en-GB" dirty="0"/>
              <a:t>businesses and providers </a:t>
            </a:r>
            <a:r>
              <a:rPr lang="en-GB" b="1" dirty="0" smtClean="0"/>
              <a:t>collaborate </a:t>
            </a:r>
            <a:r>
              <a:rPr lang="en-GB" b="1" dirty="0"/>
              <a:t>and learn </a:t>
            </a:r>
            <a:r>
              <a:rPr lang="en-GB" dirty="0"/>
              <a:t>from one </a:t>
            </a:r>
            <a:r>
              <a:rPr lang="en-GB" dirty="0" smtClean="0"/>
              <a:t>another</a:t>
            </a:r>
          </a:p>
          <a:p>
            <a:r>
              <a:rPr lang="en-GB" dirty="0" smtClean="0"/>
              <a:t>local </a:t>
            </a:r>
            <a:r>
              <a:rPr lang="en-GB" dirty="0"/>
              <a:t>institutions </a:t>
            </a:r>
            <a:r>
              <a:rPr lang="en-GB" dirty="0" smtClean="0"/>
              <a:t>give </a:t>
            </a:r>
            <a:r>
              <a:rPr lang="en-GB" b="1" dirty="0" smtClean="0"/>
              <a:t>power and voice to local people</a:t>
            </a:r>
            <a:r>
              <a:rPr lang="en-GB" dirty="0" smtClean="0"/>
              <a:t>, </a:t>
            </a:r>
            <a:r>
              <a:rPr lang="en-GB" dirty="0"/>
              <a:t>ensuring that support is </a:t>
            </a:r>
            <a:r>
              <a:rPr lang="en-GB" dirty="0" smtClean="0"/>
              <a:t>well designed and </a:t>
            </a:r>
            <a:r>
              <a:rPr lang="en-GB" b="1" dirty="0"/>
              <a:t>networks are inclusive </a:t>
            </a:r>
            <a:r>
              <a:rPr lang="en-GB" dirty="0"/>
              <a:t>to different </a:t>
            </a:r>
            <a:r>
              <a:rPr lang="en-GB" dirty="0" smtClean="0"/>
              <a:t>groups</a:t>
            </a:r>
          </a:p>
          <a:p>
            <a:endParaRPr lang="en-GB" dirty="0" smtClean="0"/>
          </a:p>
          <a:p>
            <a:pPr marL="0" indent="0">
              <a:buNone/>
            </a:pPr>
            <a:endParaRPr lang="en-GB" dirty="0" smtClean="0"/>
          </a:p>
          <a:p>
            <a:endParaRPr lang="en-US" dirty="0"/>
          </a:p>
        </p:txBody>
      </p:sp>
    </p:spTree>
    <p:extLst>
      <p:ext uri="{BB962C8B-B14F-4D97-AF65-F5344CB8AC3E}">
        <p14:creationId xmlns:p14="http://schemas.microsoft.com/office/powerpoint/2010/main" val="35753853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How does it work for the most excluded?</a:t>
            </a:r>
            <a:endParaRPr lang="en-US" dirty="0"/>
          </a:p>
        </p:txBody>
      </p:sp>
      <p:pic>
        <p:nvPicPr>
          <p:cNvPr id="4" name="Content Placeholder 3"/>
          <p:cNvPicPr>
            <a:picLocks noGrp="1" noChangeAspect="1"/>
          </p:cNvPicPr>
          <p:nvPr>
            <p:ph idx="1"/>
          </p:nvPr>
        </p:nvPicPr>
        <p:blipFill>
          <a:blip r:embed="rId2"/>
          <a:stretch>
            <a:fillRect/>
          </a:stretch>
        </p:blipFill>
        <p:spPr>
          <a:xfrm>
            <a:off x="4114800" y="1417638"/>
            <a:ext cx="4343400" cy="2647950"/>
          </a:xfrm>
          <a:prstGeom prst="rect">
            <a:avLst/>
          </a:prstGeom>
        </p:spPr>
      </p:pic>
      <p:pic>
        <p:nvPicPr>
          <p:cNvPr id="5" name="Picture 4"/>
          <p:cNvPicPr>
            <a:picLocks noChangeAspect="1"/>
          </p:cNvPicPr>
          <p:nvPr/>
        </p:nvPicPr>
        <p:blipFill>
          <a:blip r:embed="rId3"/>
          <a:stretch>
            <a:fillRect/>
          </a:stretch>
        </p:blipFill>
        <p:spPr>
          <a:xfrm>
            <a:off x="4857750" y="4065588"/>
            <a:ext cx="2857500" cy="2286000"/>
          </a:xfrm>
          <a:prstGeom prst="rect">
            <a:avLst/>
          </a:prstGeom>
        </p:spPr>
      </p:pic>
      <p:pic>
        <p:nvPicPr>
          <p:cNvPr id="6" name="Picture 5"/>
          <p:cNvPicPr>
            <a:picLocks noChangeAspect="1"/>
          </p:cNvPicPr>
          <p:nvPr/>
        </p:nvPicPr>
        <p:blipFill>
          <a:blip r:embed="rId4"/>
          <a:stretch>
            <a:fillRect/>
          </a:stretch>
        </p:blipFill>
        <p:spPr>
          <a:xfrm>
            <a:off x="742950" y="1589088"/>
            <a:ext cx="4572000" cy="3619500"/>
          </a:xfrm>
          <a:prstGeom prst="rect">
            <a:avLst/>
          </a:prstGeom>
        </p:spPr>
      </p:pic>
    </p:spTree>
    <p:extLst>
      <p:ext uri="{BB962C8B-B14F-4D97-AF65-F5344CB8AC3E}">
        <p14:creationId xmlns:p14="http://schemas.microsoft.com/office/powerpoint/2010/main" val="9833501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8" name="Picture 7"/>
          <p:cNvPicPr>
            <a:picLocks noChangeAspect="1"/>
          </p:cNvPicPr>
          <p:nvPr/>
        </p:nvPicPr>
        <p:blipFill>
          <a:blip r:embed="rId2"/>
          <a:stretch>
            <a:fillRect/>
          </a:stretch>
        </p:blipFill>
        <p:spPr>
          <a:xfrm>
            <a:off x="457200" y="508000"/>
            <a:ext cx="8238788" cy="5266664"/>
          </a:xfrm>
          <a:prstGeom prst="rect">
            <a:avLst/>
          </a:prstGeom>
        </p:spPr>
      </p:pic>
    </p:spTree>
    <p:extLst>
      <p:ext uri="{BB962C8B-B14F-4D97-AF65-F5344CB8AC3E}">
        <p14:creationId xmlns:p14="http://schemas.microsoft.com/office/powerpoint/2010/main" val="1871913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What are the barriers to work – and who owns them?      </a:t>
            </a:r>
            <a:endParaRPr lang="en-US" dirty="0"/>
          </a:p>
        </p:txBody>
      </p:sp>
      <p:pic>
        <p:nvPicPr>
          <p:cNvPr id="7" name="Content Placeholder 6"/>
          <p:cNvPicPr>
            <a:picLocks noGrp="1" noChangeAspect="1"/>
          </p:cNvPicPr>
          <p:nvPr>
            <p:ph idx="1"/>
          </p:nvPr>
        </p:nvPicPr>
        <p:blipFill>
          <a:blip r:embed="rId3"/>
          <a:stretch>
            <a:fillRect/>
          </a:stretch>
        </p:blipFill>
        <p:spPr>
          <a:xfrm>
            <a:off x="569559" y="1607979"/>
            <a:ext cx="4205641" cy="2621121"/>
          </a:xfrm>
          <a:prstGeom prst="rect">
            <a:avLst/>
          </a:prstGeom>
        </p:spPr>
      </p:pic>
      <p:pic>
        <p:nvPicPr>
          <p:cNvPr id="5" name="Picture 4"/>
          <p:cNvPicPr>
            <a:picLocks noChangeAspect="1"/>
          </p:cNvPicPr>
          <p:nvPr/>
        </p:nvPicPr>
        <p:blipFill>
          <a:blip r:embed="rId4"/>
          <a:stretch>
            <a:fillRect/>
          </a:stretch>
        </p:blipFill>
        <p:spPr>
          <a:xfrm>
            <a:off x="4260850" y="1484312"/>
            <a:ext cx="3968750" cy="2247262"/>
          </a:xfrm>
          <a:prstGeom prst="rect">
            <a:avLst/>
          </a:prstGeom>
        </p:spPr>
      </p:pic>
      <p:pic>
        <p:nvPicPr>
          <p:cNvPr id="8" name="Picture 7"/>
          <p:cNvPicPr>
            <a:picLocks noChangeAspect="1"/>
          </p:cNvPicPr>
          <p:nvPr/>
        </p:nvPicPr>
        <p:blipFill>
          <a:blip r:embed="rId5"/>
          <a:stretch>
            <a:fillRect/>
          </a:stretch>
        </p:blipFill>
        <p:spPr>
          <a:xfrm>
            <a:off x="3422650" y="3561556"/>
            <a:ext cx="4286251" cy="3214688"/>
          </a:xfrm>
          <a:prstGeom prst="rect">
            <a:avLst/>
          </a:prstGeom>
        </p:spPr>
      </p:pic>
    </p:spTree>
    <p:extLst>
      <p:ext uri="{BB962C8B-B14F-4D97-AF65-F5344CB8AC3E}">
        <p14:creationId xmlns:p14="http://schemas.microsoft.com/office/powerpoint/2010/main" val="34096531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do employers need?</a:t>
            </a:r>
            <a:endParaRPr lang="en-US" dirty="0"/>
          </a:p>
        </p:txBody>
      </p:sp>
      <p:sp>
        <p:nvSpPr>
          <p:cNvPr id="3" name="Content Placeholder 2"/>
          <p:cNvSpPr>
            <a:spLocks noGrp="1"/>
          </p:cNvSpPr>
          <p:nvPr>
            <p:ph idx="1"/>
          </p:nvPr>
        </p:nvSpPr>
        <p:spPr/>
        <p:txBody>
          <a:bodyPr/>
          <a:lstStyle/>
          <a:p>
            <a:r>
              <a:rPr lang="en-GB" dirty="0" smtClean="0"/>
              <a:t>appropriate skills?</a:t>
            </a:r>
          </a:p>
          <a:p>
            <a:r>
              <a:rPr lang="en-GB" dirty="0" smtClean="0"/>
              <a:t>attitudes </a:t>
            </a:r>
            <a:r>
              <a:rPr lang="en-GB" dirty="0"/>
              <a:t>and </a:t>
            </a:r>
            <a:r>
              <a:rPr lang="en-GB" dirty="0" smtClean="0"/>
              <a:t>behaviours?</a:t>
            </a:r>
          </a:p>
          <a:p>
            <a:r>
              <a:rPr lang="en-GB" dirty="0"/>
              <a:t>p</a:t>
            </a:r>
            <a:r>
              <a:rPr lang="en-GB" dirty="0" smtClean="0"/>
              <a:t>ublic sector to get out of their way?</a:t>
            </a:r>
          </a:p>
          <a:p>
            <a:pPr marL="0" indent="0">
              <a:buNone/>
            </a:pPr>
            <a:endParaRPr lang="en-GB" dirty="0" smtClean="0"/>
          </a:p>
          <a:p>
            <a:pPr marL="0" indent="0">
              <a:buNone/>
            </a:pPr>
            <a:r>
              <a:rPr lang="en-GB" dirty="0" smtClean="0"/>
              <a:t>Could “council as connector” role create business advantage?</a:t>
            </a:r>
          </a:p>
        </p:txBody>
      </p:sp>
    </p:spTree>
    <p:extLst>
      <p:ext uri="{BB962C8B-B14F-4D97-AF65-F5344CB8AC3E}">
        <p14:creationId xmlns:p14="http://schemas.microsoft.com/office/powerpoint/2010/main" val="27223451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IMAGINE A DIFFERENT WORLD</a:t>
            </a:r>
            <a:endParaRPr lang="en-US" dirty="0"/>
          </a:p>
        </p:txBody>
      </p:sp>
      <p:sp>
        <p:nvSpPr>
          <p:cNvPr id="3" name="Content Placeholder 2"/>
          <p:cNvSpPr>
            <a:spLocks noGrp="1"/>
          </p:cNvSpPr>
          <p:nvPr>
            <p:ph idx="1"/>
          </p:nvPr>
        </p:nvSpPr>
        <p:spPr/>
        <p:txBody>
          <a:bodyPr/>
          <a:lstStyle/>
          <a:p>
            <a:pPr marL="0" indent="0">
              <a:buNone/>
            </a:pPr>
            <a:endParaRPr lang="en-GB" dirty="0" smtClean="0"/>
          </a:p>
          <a:p>
            <a:pPr marL="0" indent="0">
              <a:buNone/>
            </a:pPr>
            <a:endParaRPr lang="en-GB" sz="4400" dirty="0"/>
          </a:p>
          <a:p>
            <a:pPr marL="0" indent="0">
              <a:buNone/>
            </a:pPr>
            <a:endParaRPr lang="en-GB" sz="4400" dirty="0" smtClean="0"/>
          </a:p>
          <a:p>
            <a:pPr marL="0" indent="0">
              <a:buNone/>
            </a:pPr>
            <a:endParaRPr lang="en-GB" sz="4400" dirty="0"/>
          </a:p>
          <a:p>
            <a:pPr marL="0" indent="0">
              <a:buNone/>
            </a:pPr>
            <a:r>
              <a:rPr lang="en-GB" sz="4400" dirty="0" smtClean="0"/>
              <a:t>What would a better approach look like?</a:t>
            </a:r>
            <a:endParaRPr lang="en-GB" sz="4400" dirty="0"/>
          </a:p>
        </p:txBody>
      </p:sp>
      <p:pic>
        <p:nvPicPr>
          <p:cNvPr id="4" name="Picture 3"/>
          <p:cNvPicPr>
            <a:picLocks noChangeAspect="1"/>
          </p:cNvPicPr>
          <p:nvPr/>
        </p:nvPicPr>
        <p:blipFill>
          <a:blip r:embed="rId2"/>
          <a:stretch>
            <a:fillRect/>
          </a:stretch>
        </p:blipFill>
        <p:spPr>
          <a:xfrm>
            <a:off x="1227667" y="1417638"/>
            <a:ext cx="6688666" cy="3189979"/>
          </a:xfrm>
          <a:prstGeom prst="rect">
            <a:avLst/>
          </a:prstGeom>
        </p:spPr>
      </p:pic>
    </p:spTree>
    <p:extLst>
      <p:ext uri="{BB962C8B-B14F-4D97-AF65-F5344CB8AC3E}">
        <p14:creationId xmlns:p14="http://schemas.microsoft.com/office/powerpoint/2010/main" val="41309055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LOSE YOUR PROFESSIONAL HAT</a:t>
            </a:r>
            <a:endParaRPr lang="en-US" dirty="0"/>
          </a:p>
        </p:txBody>
      </p:sp>
      <p:pic>
        <p:nvPicPr>
          <p:cNvPr id="4" name="Content Placeholder 3"/>
          <p:cNvPicPr>
            <a:picLocks noGrp="1" noChangeAspect="1"/>
          </p:cNvPicPr>
          <p:nvPr>
            <p:ph idx="1"/>
          </p:nvPr>
        </p:nvPicPr>
        <p:blipFill>
          <a:blip r:embed="rId2"/>
          <a:stretch>
            <a:fillRect/>
          </a:stretch>
        </p:blipFill>
        <p:spPr>
          <a:xfrm>
            <a:off x="1311275" y="1417638"/>
            <a:ext cx="6278033" cy="4708525"/>
          </a:xfrm>
          <a:prstGeom prst="rect">
            <a:avLst/>
          </a:prstGeom>
        </p:spPr>
      </p:pic>
    </p:spTree>
    <p:extLst>
      <p:ext uri="{BB962C8B-B14F-4D97-AF65-F5344CB8AC3E}">
        <p14:creationId xmlns:p14="http://schemas.microsoft.com/office/powerpoint/2010/main" val="28062338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Aims</a:t>
            </a:r>
            <a:endParaRPr lang="en-US" b="1" dirty="0"/>
          </a:p>
        </p:txBody>
      </p:sp>
      <p:sp>
        <p:nvSpPr>
          <p:cNvPr id="3" name="Content Placeholder 2"/>
          <p:cNvSpPr>
            <a:spLocks noGrp="1"/>
          </p:cNvSpPr>
          <p:nvPr>
            <p:ph idx="1"/>
          </p:nvPr>
        </p:nvSpPr>
        <p:spPr/>
        <p:txBody>
          <a:bodyPr/>
          <a:lstStyle/>
          <a:p>
            <a:pPr marL="0" indent="0" fontAlgn="base">
              <a:buNone/>
            </a:pPr>
            <a:r>
              <a:rPr lang="en-US" sz="4800" dirty="0" smtClean="0"/>
              <a:t>To gather </a:t>
            </a:r>
            <a:r>
              <a:rPr lang="en-US" sz="4800" dirty="0"/>
              <a:t>compelling evidence to influence the debate in </a:t>
            </a:r>
            <a:r>
              <a:rPr lang="en-US" sz="4800" dirty="0" err="1"/>
              <a:t>favour</a:t>
            </a:r>
            <a:r>
              <a:rPr lang="en-US" sz="4800" dirty="0"/>
              <a:t> of a locally-led cooperative approach to jobs, growth and welfare. </a:t>
            </a:r>
          </a:p>
          <a:p>
            <a:pPr marL="0" indent="0">
              <a:buNone/>
            </a:pPr>
            <a:endParaRPr lang="en-US" dirty="0"/>
          </a:p>
        </p:txBody>
      </p:sp>
    </p:spTree>
    <p:extLst>
      <p:ext uri="{BB962C8B-B14F-4D97-AF65-F5344CB8AC3E}">
        <p14:creationId xmlns:p14="http://schemas.microsoft.com/office/powerpoint/2010/main" val="33644354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GB" dirty="0" smtClean="0"/>
              <a:t>Possible design principles</a:t>
            </a:r>
            <a:endParaRPr lang="en-US" dirty="0"/>
          </a:p>
        </p:txBody>
      </p:sp>
      <p:sp>
        <p:nvSpPr>
          <p:cNvPr id="5" name="Content Placeholder 4"/>
          <p:cNvSpPr>
            <a:spLocks noGrp="1"/>
          </p:cNvSpPr>
          <p:nvPr>
            <p:ph idx="1"/>
          </p:nvPr>
        </p:nvSpPr>
        <p:spPr>
          <a:xfrm>
            <a:off x="457200" y="1092200"/>
            <a:ext cx="8229600" cy="4927600"/>
          </a:xfrm>
        </p:spPr>
        <p:txBody>
          <a:bodyPr>
            <a:normAutofit/>
          </a:bodyPr>
          <a:lstStyle/>
          <a:p>
            <a:r>
              <a:rPr lang="en-GB" b="1" dirty="0" smtClean="0"/>
              <a:t>Social partnership </a:t>
            </a:r>
            <a:r>
              <a:rPr lang="en-GB" dirty="0" smtClean="0"/>
              <a:t>and shared responsibility – </a:t>
            </a:r>
            <a:r>
              <a:rPr lang="en-GB" dirty="0" err="1" smtClean="0"/>
              <a:t>eg</a:t>
            </a:r>
            <a:r>
              <a:rPr lang="en-GB" dirty="0" smtClean="0"/>
              <a:t> the German model</a:t>
            </a:r>
          </a:p>
          <a:p>
            <a:r>
              <a:rPr lang="en-GB" b="1" dirty="0" smtClean="0"/>
              <a:t>Pathways</a:t>
            </a:r>
            <a:r>
              <a:rPr lang="en-GB" dirty="0" smtClean="0"/>
              <a:t> for individuals –analogy of a clinical care pathway - with co-production of outcomes</a:t>
            </a:r>
          </a:p>
          <a:p>
            <a:r>
              <a:rPr lang="en-GB" b="1" dirty="0"/>
              <a:t>I</a:t>
            </a:r>
            <a:r>
              <a:rPr lang="en-GB" b="1" dirty="0" smtClean="0"/>
              <a:t>nnovation</a:t>
            </a:r>
            <a:r>
              <a:rPr lang="en-GB" dirty="0" smtClean="0"/>
              <a:t> and learning</a:t>
            </a:r>
          </a:p>
          <a:p>
            <a:r>
              <a:rPr lang="en-GB" b="1" dirty="0"/>
              <a:t>Devolved </a:t>
            </a:r>
            <a:r>
              <a:rPr lang="en-GB" b="1" dirty="0" smtClean="0"/>
              <a:t>budgets </a:t>
            </a:r>
            <a:r>
              <a:rPr lang="en-GB" dirty="0" smtClean="0"/>
              <a:t>(skills, employment, and possibly welfare) with </a:t>
            </a:r>
            <a:r>
              <a:rPr lang="en-GB" b="1" dirty="0" smtClean="0"/>
              <a:t>local </a:t>
            </a:r>
            <a:r>
              <a:rPr lang="en-GB" b="1" dirty="0"/>
              <a:t>accountability </a:t>
            </a:r>
            <a:r>
              <a:rPr lang="en-GB" dirty="0"/>
              <a:t>for social and economic impact</a:t>
            </a:r>
            <a:endParaRPr lang="en-GB" dirty="0" smtClean="0"/>
          </a:p>
          <a:p>
            <a:endParaRPr lang="en-US" dirty="0"/>
          </a:p>
        </p:txBody>
      </p:sp>
    </p:spTree>
    <p:extLst>
      <p:ext uri="{BB962C8B-B14F-4D97-AF65-F5344CB8AC3E}">
        <p14:creationId xmlns:p14="http://schemas.microsoft.com/office/powerpoint/2010/main" val="20826505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a:normAutofit fontScale="90000"/>
          </a:bodyPr>
          <a:lstStyle/>
          <a:p>
            <a:r>
              <a:rPr lang="en-GB" dirty="0" smtClean="0"/>
              <a:t>TASK: </a:t>
            </a:r>
            <a:r>
              <a:rPr lang="en-GB" dirty="0"/>
              <a:t>Design a </a:t>
            </a:r>
            <a:r>
              <a:rPr lang="en-GB" dirty="0" smtClean="0"/>
              <a:t>system </a:t>
            </a:r>
            <a:r>
              <a:rPr lang="en-GB" dirty="0"/>
              <a:t>(1) </a:t>
            </a:r>
            <a:r>
              <a:rPr lang="en-GB" dirty="0" smtClean="0"/>
              <a:t>to </a:t>
            </a:r>
            <a:r>
              <a:rPr lang="en-GB" dirty="0"/>
              <a:t>reduce labour market exclusion </a:t>
            </a:r>
            <a:r>
              <a:rPr lang="en-GB" dirty="0" smtClean="0"/>
              <a:t>and </a:t>
            </a:r>
            <a:r>
              <a:rPr lang="en-GB" dirty="0"/>
              <a:t>increase labour market participation. </a:t>
            </a:r>
            <a:br>
              <a:rPr lang="en-GB" dirty="0"/>
            </a:br>
            <a:endParaRPr lang="en-US" dirty="0"/>
          </a:p>
        </p:txBody>
      </p:sp>
      <p:sp>
        <p:nvSpPr>
          <p:cNvPr id="3" name="Content Placeholder 2"/>
          <p:cNvSpPr>
            <a:spLocks noGrp="1"/>
          </p:cNvSpPr>
          <p:nvPr>
            <p:ph idx="1"/>
          </p:nvPr>
        </p:nvSpPr>
        <p:spPr>
          <a:xfrm>
            <a:off x="457200" y="2047491"/>
            <a:ext cx="8229600" cy="3899429"/>
          </a:xfrm>
        </p:spPr>
        <p:txBody>
          <a:bodyPr>
            <a:normAutofit/>
          </a:bodyPr>
          <a:lstStyle/>
          <a:p>
            <a:pPr marL="0" indent="0">
              <a:buNone/>
            </a:pPr>
            <a:r>
              <a:rPr lang="en-GB" dirty="0" smtClean="0"/>
              <a:t>Issues to consider:</a:t>
            </a:r>
            <a:endParaRPr lang="en-GB" dirty="0"/>
          </a:p>
          <a:p>
            <a:pPr>
              <a:buFontTx/>
              <a:buChar char="-"/>
            </a:pPr>
            <a:r>
              <a:rPr lang="en-GB" dirty="0" smtClean="0"/>
              <a:t>skills</a:t>
            </a:r>
            <a:r>
              <a:rPr lang="en-GB" dirty="0"/>
              <a:t>, </a:t>
            </a:r>
            <a:r>
              <a:rPr lang="en-GB" dirty="0" smtClean="0"/>
              <a:t>confidence, information, </a:t>
            </a:r>
            <a:r>
              <a:rPr lang="en-GB" dirty="0"/>
              <a:t>employability of </a:t>
            </a:r>
            <a:r>
              <a:rPr lang="en-GB" dirty="0" smtClean="0"/>
              <a:t>unemployed</a:t>
            </a:r>
            <a:r>
              <a:rPr lang="en-GB" dirty="0"/>
              <a:t>, under-employed and economically </a:t>
            </a:r>
            <a:r>
              <a:rPr lang="en-GB" dirty="0" smtClean="0"/>
              <a:t>inactive</a:t>
            </a:r>
          </a:p>
          <a:p>
            <a:pPr>
              <a:buFontTx/>
              <a:buChar char="-"/>
            </a:pPr>
            <a:r>
              <a:rPr lang="en-GB" dirty="0"/>
              <a:t>r</a:t>
            </a:r>
            <a:r>
              <a:rPr lang="en-GB" dirty="0" smtClean="0"/>
              <a:t>ole of job seekers</a:t>
            </a:r>
          </a:p>
          <a:p>
            <a:pPr>
              <a:buFontTx/>
              <a:buChar char="-"/>
            </a:pPr>
            <a:r>
              <a:rPr lang="en-GB" dirty="0"/>
              <a:t>r</a:t>
            </a:r>
            <a:r>
              <a:rPr lang="en-GB" dirty="0" smtClean="0"/>
              <a:t>ole of employers</a:t>
            </a:r>
          </a:p>
          <a:p>
            <a:pPr>
              <a:buFontTx/>
              <a:buChar char="-"/>
            </a:pPr>
            <a:r>
              <a:rPr lang="en-GB" dirty="0"/>
              <a:t>r</a:t>
            </a:r>
            <a:r>
              <a:rPr lang="en-GB" dirty="0" smtClean="0"/>
              <a:t>ole of brokers</a:t>
            </a:r>
          </a:p>
          <a:p>
            <a:pPr>
              <a:buFontTx/>
              <a:buChar char="-"/>
            </a:pPr>
            <a:endParaRPr lang="en-GB" dirty="0" smtClean="0"/>
          </a:p>
          <a:p>
            <a:pPr marL="0" indent="0">
              <a:buNone/>
            </a:pPr>
            <a:endParaRPr lang="en-US" dirty="0"/>
          </a:p>
        </p:txBody>
      </p:sp>
    </p:spTree>
    <p:extLst>
      <p:ext uri="{BB962C8B-B14F-4D97-AF65-F5344CB8AC3E}">
        <p14:creationId xmlns:p14="http://schemas.microsoft.com/office/powerpoint/2010/main" val="33701203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70162"/>
          </a:xfrm>
        </p:spPr>
        <p:txBody>
          <a:bodyPr>
            <a:normAutofit fontScale="90000"/>
          </a:bodyPr>
          <a:lstStyle/>
          <a:p>
            <a:r>
              <a:rPr lang="en-GB" dirty="0"/>
              <a:t>TASK: Design a system </a:t>
            </a:r>
            <a:r>
              <a:rPr lang="en-GB" dirty="0" smtClean="0"/>
              <a:t>(2) to </a:t>
            </a:r>
            <a:r>
              <a:rPr lang="en-GB" dirty="0"/>
              <a:t>increase the scale and reach of employment opportunities.</a:t>
            </a:r>
            <a:br>
              <a:rPr lang="en-GB" dirty="0"/>
            </a:br>
            <a:r>
              <a:rPr lang="en-GB" dirty="0"/>
              <a:t/>
            </a:r>
            <a:br>
              <a:rPr lang="en-GB" dirty="0"/>
            </a:br>
            <a:endParaRPr lang="en-US" dirty="0"/>
          </a:p>
        </p:txBody>
      </p:sp>
      <p:sp>
        <p:nvSpPr>
          <p:cNvPr id="3" name="Content Placeholder 2"/>
          <p:cNvSpPr>
            <a:spLocks noGrp="1"/>
          </p:cNvSpPr>
          <p:nvPr>
            <p:ph idx="1"/>
          </p:nvPr>
        </p:nvSpPr>
        <p:spPr>
          <a:xfrm>
            <a:off x="457200" y="1879600"/>
            <a:ext cx="8229600" cy="3806296"/>
          </a:xfrm>
        </p:spPr>
        <p:txBody>
          <a:bodyPr>
            <a:normAutofit fontScale="92500"/>
          </a:bodyPr>
          <a:lstStyle/>
          <a:p>
            <a:pPr marL="0" indent="0">
              <a:buNone/>
            </a:pPr>
            <a:r>
              <a:rPr lang="en-GB" dirty="0" smtClean="0"/>
              <a:t>Issues to consider: </a:t>
            </a:r>
          </a:p>
          <a:p>
            <a:pPr marL="0" indent="0">
              <a:buNone/>
            </a:pPr>
            <a:r>
              <a:rPr lang="en-GB" dirty="0" smtClean="0"/>
              <a:t>- Number </a:t>
            </a:r>
            <a:r>
              <a:rPr lang="en-GB" dirty="0"/>
              <a:t>and accessibility of jobs and their </a:t>
            </a:r>
            <a:r>
              <a:rPr lang="en-GB" dirty="0" smtClean="0"/>
              <a:t>quality</a:t>
            </a:r>
            <a:endParaRPr lang="en-GB" dirty="0"/>
          </a:p>
          <a:p>
            <a:pPr marL="0" indent="0">
              <a:buNone/>
            </a:pPr>
            <a:r>
              <a:rPr lang="en-GB" dirty="0" smtClean="0"/>
              <a:t>- Information/knowledge about job opportunities and skills requirements</a:t>
            </a:r>
          </a:p>
          <a:p>
            <a:pPr marL="0" indent="0">
              <a:buNone/>
            </a:pPr>
            <a:r>
              <a:rPr lang="en-GB" dirty="0" smtClean="0"/>
              <a:t>- Role of employers</a:t>
            </a:r>
          </a:p>
          <a:p>
            <a:pPr marL="0" indent="0">
              <a:buNone/>
            </a:pPr>
            <a:r>
              <a:rPr lang="en-GB" dirty="0" smtClean="0"/>
              <a:t>- Role of job-seekers</a:t>
            </a:r>
          </a:p>
          <a:p>
            <a:pPr marL="0" indent="0">
              <a:buNone/>
            </a:pPr>
            <a:r>
              <a:rPr lang="en-GB" dirty="0" smtClean="0"/>
              <a:t>- Role of brokers/intermediaries</a:t>
            </a:r>
          </a:p>
          <a:p>
            <a:pPr marL="0" indent="0">
              <a:buNone/>
            </a:pPr>
            <a:endParaRPr lang="en-GB" dirty="0"/>
          </a:p>
          <a:p>
            <a:endParaRPr lang="en-US" dirty="0"/>
          </a:p>
        </p:txBody>
      </p:sp>
    </p:spTree>
    <p:extLst>
      <p:ext uri="{BB962C8B-B14F-4D97-AF65-F5344CB8AC3E}">
        <p14:creationId xmlns:p14="http://schemas.microsoft.com/office/powerpoint/2010/main" val="26885650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89038"/>
            <a:ext cx="8551333" cy="1143000"/>
          </a:xfrm>
        </p:spPr>
        <p:txBody>
          <a:bodyPr>
            <a:normAutofit fontScale="90000"/>
          </a:bodyPr>
          <a:lstStyle/>
          <a:p>
            <a:r>
              <a:rPr lang="en-GB" dirty="0"/>
              <a:t>TASK: Design a system </a:t>
            </a:r>
            <a:r>
              <a:rPr lang="en-GB" dirty="0" smtClean="0"/>
              <a:t>(3) to </a:t>
            </a:r>
            <a:r>
              <a:rPr lang="en-GB" dirty="0"/>
              <a:t>increase business activity, and the sustainability and growth of enterprise.</a:t>
            </a:r>
            <a:br>
              <a:rPr lang="en-GB" dirty="0"/>
            </a:br>
            <a:endParaRPr lang="en-US" dirty="0"/>
          </a:p>
        </p:txBody>
      </p:sp>
      <p:sp>
        <p:nvSpPr>
          <p:cNvPr id="3" name="Content Placeholder 2"/>
          <p:cNvSpPr>
            <a:spLocks noGrp="1"/>
          </p:cNvSpPr>
          <p:nvPr>
            <p:ph idx="1"/>
          </p:nvPr>
        </p:nvSpPr>
        <p:spPr>
          <a:xfrm>
            <a:off x="762000" y="2506135"/>
            <a:ext cx="7924800" cy="3860798"/>
          </a:xfrm>
        </p:spPr>
        <p:txBody>
          <a:bodyPr>
            <a:normAutofit lnSpcReduction="10000"/>
          </a:bodyPr>
          <a:lstStyle/>
          <a:p>
            <a:pPr marL="0" indent="0">
              <a:buNone/>
            </a:pPr>
            <a:r>
              <a:rPr lang="en-GB" dirty="0" smtClean="0"/>
              <a:t>Issues to consider:</a:t>
            </a:r>
          </a:p>
          <a:p>
            <a:pPr marL="0" indent="0">
              <a:buNone/>
            </a:pPr>
            <a:r>
              <a:rPr lang="en-GB" dirty="0" smtClean="0"/>
              <a:t>- Support for existing business</a:t>
            </a:r>
          </a:p>
          <a:p>
            <a:pPr marL="0" indent="0">
              <a:buNone/>
            </a:pPr>
            <a:r>
              <a:rPr lang="en-GB" dirty="0" smtClean="0"/>
              <a:t>- Helping </a:t>
            </a:r>
            <a:r>
              <a:rPr lang="en-GB" dirty="0"/>
              <a:t>individuals </a:t>
            </a:r>
            <a:r>
              <a:rPr lang="en-GB" dirty="0" smtClean="0"/>
              <a:t>start and prosper </a:t>
            </a:r>
            <a:r>
              <a:rPr lang="en-GB" dirty="0"/>
              <a:t>from their own </a:t>
            </a:r>
            <a:r>
              <a:rPr lang="en-GB" dirty="0" smtClean="0"/>
              <a:t>businesses</a:t>
            </a:r>
          </a:p>
          <a:p>
            <a:pPr marL="0" indent="0">
              <a:buNone/>
            </a:pPr>
            <a:r>
              <a:rPr lang="en-GB" dirty="0" smtClean="0"/>
              <a:t>- Role of business</a:t>
            </a:r>
          </a:p>
          <a:p>
            <a:pPr marL="0" indent="0">
              <a:buNone/>
            </a:pPr>
            <a:r>
              <a:rPr lang="en-GB" dirty="0" smtClean="0"/>
              <a:t>- Roles for councils</a:t>
            </a:r>
          </a:p>
          <a:p>
            <a:pPr marL="0" indent="0">
              <a:buNone/>
            </a:pPr>
            <a:r>
              <a:rPr lang="en-GB" dirty="0" smtClean="0"/>
              <a:t>- Roles for citizens</a:t>
            </a:r>
          </a:p>
          <a:p>
            <a:pPr marL="0" indent="0">
              <a:buNone/>
            </a:pPr>
            <a:endParaRPr lang="en-US" dirty="0"/>
          </a:p>
        </p:txBody>
      </p:sp>
    </p:spTree>
    <p:extLst>
      <p:ext uri="{BB962C8B-B14F-4D97-AF65-F5344CB8AC3E}">
        <p14:creationId xmlns:p14="http://schemas.microsoft.com/office/powerpoint/2010/main" val="26100556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81878" y="2703520"/>
            <a:ext cx="4755328" cy="3561907"/>
          </a:xfrm>
          <a:prstGeom prst="rect">
            <a:avLst/>
          </a:prstGeom>
        </p:spPr>
      </p:pic>
      <p:pic>
        <p:nvPicPr>
          <p:cNvPr id="8" name="Picture 7"/>
          <p:cNvPicPr>
            <a:picLocks noChangeAspect="1"/>
          </p:cNvPicPr>
          <p:nvPr/>
        </p:nvPicPr>
        <p:blipFill>
          <a:blip r:embed="rId3"/>
          <a:stretch>
            <a:fillRect/>
          </a:stretch>
        </p:blipFill>
        <p:spPr>
          <a:xfrm>
            <a:off x="5026025" y="478348"/>
            <a:ext cx="4117975" cy="3782635"/>
          </a:xfrm>
          <a:prstGeom prst="rect">
            <a:avLst/>
          </a:prstGeom>
        </p:spPr>
      </p:pic>
      <p:sp>
        <p:nvSpPr>
          <p:cNvPr id="2" name="Title 1"/>
          <p:cNvSpPr>
            <a:spLocks noGrp="1"/>
          </p:cNvSpPr>
          <p:nvPr>
            <p:ph type="title"/>
          </p:nvPr>
        </p:nvSpPr>
        <p:spPr>
          <a:xfrm>
            <a:off x="457200" y="96838"/>
            <a:ext cx="8229600" cy="1143000"/>
          </a:xfrm>
        </p:spPr>
        <p:txBody>
          <a:bodyPr/>
          <a:lstStyle/>
          <a:p>
            <a:r>
              <a:rPr lang="en-GB" dirty="0" smtClean="0"/>
              <a:t>Feedback your ideas – visually!</a:t>
            </a:r>
            <a:endParaRPr lang="en-US" dirty="0"/>
          </a:p>
        </p:txBody>
      </p:sp>
      <p:pic>
        <p:nvPicPr>
          <p:cNvPr id="4" name="Content Placeholder 3"/>
          <p:cNvPicPr>
            <a:picLocks noGrp="1" noChangeAspect="1"/>
          </p:cNvPicPr>
          <p:nvPr>
            <p:ph idx="1"/>
          </p:nvPr>
        </p:nvPicPr>
        <p:blipFill>
          <a:blip r:embed="rId4"/>
          <a:stretch>
            <a:fillRect/>
          </a:stretch>
        </p:blipFill>
        <p:spPr>
          <a:xfrm>
            <a:off x="374267" y="1285876"/>
            <a:ext cx="2524125" cy="1809750"/>
          </a:xfrm>
          <a:prstGeom prst="rect">
            <a:avLst/>
          </a:prstGeom>
        </p:spPr>
      </p:pic>
      <p:pic>
        <p:nvPicPr>
          <p:cNvPr id="6" name="Picture 5"/>
          <p:cNvPicPr>
            <a:picLocks noChangeAspect="1"/>
          </p:cNvPicPr>
          <p:nvPr/>
        </p:nvPicPr>
        <p:blipFill>
          <a:blip r:embed="rId5"/>
          <a:stretch>
            <a:fillRect/>
          </a:stretch>
        </p:blipFill>
        <p:spPr>
          <a:xfrm>
            <a:off x="3156337" y="1167673"/>
            <a:ext cx="2380869" cy="1582737"/>
          </a:xfrm>
          <a:prstGeom prst="rect">
            <a:avLst/>
          </a:prstGeom>
        </p:spPr>
      </p:pic>
      <p:pic>
        <p:nvPicPr>
          <p:cNvPr id="7" name="Picture 6"/>
          <p:cNvPicPr>
            <a:picLocks noChangeAspect="1"/>
          </p:cNvPicPr>
          <p:nvPr/>
        </p:nvPicPr>
        <p:blipFill>
          <a:blip r:embed="rId6"/>
          <a:stretch>
            <a:fillRect/>
          </a:stretch>
        </p:blipFill>
        <p:spPr>
          <a:xfrm>
            <a:off x="4784035" y="4260431"/>
            <a:ext cx="3186308" cy="2004109"/>
          </a:xfrm>
          <a:prstGeom prst="rect">
            <a:avLst/>
          </a:prstGeom>
        </p:spPr>
      </p:pic>
    </p:spTree>
    <p:extLst>
      <p:ext uri="{BB962C8B-B14F-4D97-AF65-F5344CB8AC3E}">
        <p14:creationId xmlns:p14="http://schemas.microsoft.com/office/powerpoint/2010/main" val="36961360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12800"/>
          </a:xfrm>
        </p:spPr>
        <p:txBody>
          <a:bodyPr>
            <a:normAutofit/>
          </a:bodyPr>
          <a:lstStyle/>
          <a:p>
            <a:r>
              <a:rPr lang="en-GB" dirty="0" smtClean="0"/>
              <a:t>Examples</a:t>
            </a:r>
            <a:endParaRPr lang="en-US" dirty="0"/>
          </a:p>
        </p:txBody>
      </p:sp>
      <p:pic>
        <p:nvPicPr>
          <p:cNvPr id="4" name="Content Placeholder 3"/>
          <p:cNvPicPr>
            <a:picLocks noGrp="1" noChangeAspect="1"/>
          </p:cNvPicPr>
          <p:nvPr>
            <p:ph idx="1"/>
          </p:nvPr>
        </p:nvPicPr>
        <p:blipFill>
          <a:blip r:embed="rId2"/>
          <a:stretch>
            <a:fillRect/>
          </a:stretch>
        </p:blipFill>
        <p:spPr>
          <a:xfrm>
            <a:off x="965479" y="812800"/>
            <a:ext cx="7721321" cy="5008564"/>
          </a:xfrm>
          <a:prstGeom prst="rect">
            <a:avLst/>
          </a:prstGeom>
        </p:spPr>
      </p:pic>
    </p:spTree>
    <p:extLst>
      <p:ext uri="{BB962C8B-B14F-4D97-AF65-F5344CB8AC3E}">
        <p14:creationId xmlns:p14="http://schemas.microsoft.com/office/powerpoint/2010/main" val="41764298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7127" y="1879600"/>
            <a:ext cx="8749746" cy="3312319"/>
          </a:xfrm>
          <a:prstGeom prst="rect">
            <a:avLst/>
          </a:prstGeom>
        </p:spPr>
      </p:pic>
    </p:spTree>
    <p:extLst>
      <p:ext uri="{BB962C8B-B14F-4D97-AF65-F5344CB8AC3E}">
        <p14:creationId xmlns:p14="http://schemas.microsoft.com/office/powerpoint/2010/main" val="31122911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1642533" y="-45377"/>
            <a:ext cx="6891867" cy="6891867"/>
          </a:xfrm>
          <a:prstGeom prst="rect">
            <a:avLst/>
          </a:prstGeom>
        </p:spPr>
      </p:pic>
    </p:spTree>
    <p:extLst>
      <p:ext uri="{BB962C8B-B14F-4D97-AF65-F5344CB8AC3E}">
        <p14:creationId xmlns:p14="http://schemas.microsoft.com/office/powerpoint/2010/main" val="5956607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668866" y="274637"/>
            <a:ext cx="7806267" cy="5854701"/>
          </a:xfrm>
          <a:prstGeom prst="rect">
            <a:avLst/>
          </a:prstGeom>
        </p:spPr>
      </p:pic>
    </p:spTree>
    <p:extLst>
      <p:ext uri="{BB962C8B-B14F-4D97-AF65-F5344CB8AC3E}">
        <p14:creationId xmlns:p14="http://schemas.microsoft.com/office/powerpoint/2010/main" val="5637336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 y="274638"/>
            <a:ext cx="8534400" cy="6084094"/>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590689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People </a:t>
            </a:r>
            <a:endParaRPr lang="en-US" b="1" dirty="0"/>
          </a:p>
        </p:txBody>
      </p:sp>
      <p:sp>
        <p:nvSpPr>
          <p:cNvPr id="3" name="Content Placeholder 2"/>
          <p:cNvSpPr>
            <a:spLocks noGrp="1"/>
          </p:cNvSpPr>
          <p:nvPr>
            <p:ph idx="1"/>
          </p:nvPr>
        </p:nvSpPr>
        <p:spPr/>
        <p:txBody>
          <a:bodyPr/>
          <a:lstStyle/>
          <a:p>
            <a:r>
              <a:rPr lang="en-GB" sz="4400" dirty="0" smtClean="0"/>
              <a:t>Working group of Leaders and Officers from CCIN Councils</a:t>
            </a:r>
          </a:p>
          <a:p>
            <a:r>
              <a:rPr lang="en-GB" sz="4400" dirty="0"/>
              <a:t>Chaired by </a:t>
            </a:r>
            <a:r>
              <a:rPr lang="en-GB" sz="4400" dirty="0" smtClean="0"/>
              <a:t>Cllr Lib </a:t>
            </a:r>
            <a:r>
              <a:rPr lang="en-GB" sz="4400" dirty="0"/>
              <a:t>Peck, Leader of Lambeth</a:t>
            </a:r>
          </a:p>
          <a:p>
            <a:r>
              <a:rPr lang="en-GB" sz="4400" dirty="0" smtClean="0"/>
              <a:t>RSA secretariat</a:t>
            </a:r>
          </a:p>
          <a:p>
            <a:pPr marL="0" indent="0">
              <a:buNone/>
            </a:pPr>
            <a:endParaRPr lang="en-US" dirty="0"/>
          </a:p>
        </p:txBody>
      </p:sp>
    </p:spTree>
    <p:extLst>
      <p:ext uri="{BB962C8B-B14F-4D97-AF65-F5344CB8AC3E}">
        <p14:creationId xmlns:p14="http://schemas.microsoft.com/office/powerpoint/2010/main" val="14845323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better system - feedback</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050171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THANKYOU</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GB" sz="4000" b="1" dirty="0" smtClean="0"/>
              <a:t>Send </a:t>
            </a:r>
            <a:r>
              <a:rPr lang="en-GB" sz="4000" b="1" dirty="0"/>
              <a:t>us your evidence</a:t>
            </a:r>
            <a:r>
              <a:rPr lang="en-GB" sz="4000" b="1" dirty="0" smtClean="0"/>
              <a:t>!!</a:t>
            </a:r>
          </a:p>
          <a:p>
            <a:pPr marL="0" indent="0">
              <a:buNone/>
            </a:pPr>
            <a:endParaRPr lang="en-GB" sz="4000" b="1" dirty="0"/>
          </a:p>
          <a:p>
            <a:pPr marL="0" indent="0">
              <a:buNone/>
            </a:pPr>
            <a:r>
              <a:rPr lang="en-GB" sz="3600" dirty="0" smtClean="0"/>
              <a:t>See our call for evidence at:</a:t>
            </a:r>
            <a:endParaRPr lang="en-US" sz="3600" dirty="0" smtClean="0"/>
          </a:p>
          <a:p>
            <a:pPr marL="0" indent="0">
              <a:buNone/>
            </a:pPr>
            <a:r>
              <a:rPr lang="en-US" sz="3600" dirty="0" smtClean="0">
                <a:hlinkClick r:id="rId2"/>
              </a:rPr>
              <a:t>coopinnovation.co.uk</a:t>
            </a:r>
            <a:endParaRPr lang="en-US" sz="3600" dirty="0" smtClean="0"/>
          </a:p>
          <a:p>
            <a:pPr marL="0" indent="0">
              <a:buNone/>
            </a:pPr>
            <a:endParaRPr lang="en-US" sz="3600" dirty="0" smtClean="0"/>
          </a:p>
          <a:p>
            <a:pPr marL="0" indent="0">
              <a:buNone/>
            </a:pPr>
            <a:endParaRPr lang="en-US" sz="3600" dirty="0"/>
          </a:p>
        </p:txBody>
      </p:sp>
    </p:spTree>
    <p:extLst>
      <p:ext uri="{BB962C8B-B14F-4D97-AF65-F5344CB8AC3E}">
        <p14:creationId xmlns:p14="http://schemas.microsoft.com/office/powerpoint/2010/main" val="14441964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500"/>
            <a:ext cx="8229600" cy="1143000"/>
          </a:xfrm>
        </p:spPr>
        <p:txBody>
          <a:bodyPr/>
          <a:lstStyle/>
          <a:p>
            <a:pPr algn="l"/>
            <a:r>
              <a:rPr lang="en-GB" b="1" dirty="0" smtClean="0"/>
              <a:t>Approach</a:t>
            </a:r>
            <a:endParaRPr lang="en-US" b="1" dirty="0"/>
          </a:p>
        </p:txBody>
      </p:sp>
      <p:sp>
        <p:nvSpPr>
          <p:cNvPr id="3" name="Content Placeholder 2"/>
          <p:cNvSpPr>
            <a:spLocks noGrp="1"/>
          </p:cNvSpPr>
          <p:nvPr>
            <p:ph idx="1"/>
          </p:nvPr>
        </p:nvSpPr>
        <p:spPr>
          <a:xfrm>
            <a:off x="457200" y="1066800"/>
            <a:ext cx="8229600" cy="4525963"/>
          </a:xfrm>
        </p:spPr>
        <p:txBody>
          <a:bodyPr>
            <a:normAutofit lnSpcReduction="10000"/>
          </a:bodyPr>
          <a:lstStyle/>
          <a:p>
            <a:r>
              <a:rPr lang="en-GB" sz="3600" dirty="0" smtClean="0"/>
              <a:t>Call for Evidence  – deadline 28</a:t>
            </a:r>
            <a:r>
              <a:rPr lang="en-GB" sz="3600" baseline="30000" dirty="0" smtClean="0"/>
              <a:t>th</a:t>
            </a:r>
            <a:r>
              <a:rPr lang="en-GB" sz="3600" dirty="0" smtClean="0"/>
              <a:t> Nov</a:t>
            </a:r>
          </a:p>
          <a:p>
            <a:r>
              <a:rPr lang="en-GB" sz="3600" dirty="0"/>
              <a:t>E</a:t>
            </a:r>
            <a:r>
              <a:rPr lang="en-GB" sz="3600" dirty="0" smtClean="0"/>
              <a:t>vidence </a:t>
            </a:r>
            <a:r>
              <a:rPr lang="en-GB" sz="3600" dirty="0"/>
              <a:t>S</a:t>
            </a:r>
            <a:r>
              <a:rPr lang="en-GB" sz="3600" dirty="0" smtClean="0"/>
              <a:t>essions in Liverpool, Sandwell and Plymouth </a:t>
            </a:r>
          </a:p>
          <a:p>
            <a:r>
              <a:rPr lang="en-GB" sz="3600" dirty="0" smtClean="0"/>
              <a:t>Meetings with policy-makers and national stakeholders</a:t>
            </a:r>
          </a:p>
          <a:p>
            <a:r>
              <a:rPr lang="en-GB" sz="3600" dirty="0" smtClean="0"/>
              <a:t>Working Group reviews findings and shapes recommendations</a:t>
            </a:r>
          </a:p>
          <a:p>
            <a:r>
              <a:rPr lang="en-GB" sz="3600" dirty="0" smtClean="0"/>
              <a:t>Final report - mid February</a:t>
            </a:r>
          </a:p>
          <a:p>
            <a:endParaRPr lang="en-US" dirty="0"/>
          </a:p>
        </p:txBody>
      </p:sp>
    </p:spTree>
    <p:extLst>
      <p:ext uri="{BB962C8B-B14F-4D97-AF65-F5344CB8AC3E}">
        <p14:creationId xmlns:p14="http://schemas.microsoft.com/office/powerpoint/2010/main" val="2608989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arillionplc.com/media/66067/mp_applauds_local_apprentice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57350" y="2224881"/>
            <a:ext cx="5829300" cy="3276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33350"/>
            <a:ext cx="8229600" cy="1143000"/>
          </a:xfrm>
        </p:spPr>
        <p:txBody>
          <a:bodyPr>
            <a:normAutofit/>
          </a:bodyPr>
          <a:lstStyle/>
          <a:p>
            <a:pPr algn="l"/>
            <a:r>
              <a:rPr lang="en-GB" b="1" dirty="0" smtClean="0"/>
              <a:t>Collecting three types of evidence</a:t>
            </a:r>
            <a:endParaRPr lang="en-US" b="1" dirty="0"/>
          </a:p>
        </p:txBody>
      </p:sp>
      <p:sp>
        <p:nvSpPr>
          <p:cNvPr id="7" name="TextBox 6"/>
          <p:cNvSpPr txBox="1"/>
          <p:nvPr/>
        </p:nvSpPr>
        <p:spPr>
          <a:xfrm>
            <a:off x="263128" y="1536700"/>
            <a:ext cx="7509272" cy="769441"/>
          </a:xfrm>
          <a:prstGeom prst="rect">
            <a:avLst/>
          </a:prstGeom>
          <a:solidFill>
            <a:schemeClr val="tx1"/>
          </a:solidFill>
        </p:spPr>
        <p:txBody>
          <a:bodyPr wrap="square" rtlCol="0">
            <a:spAutoFit/>
          </a:bodyPr>
          <a:lstStyle/>
          <a:p>
            <a:pPr algn="ctr"/>
            <a:r>
              <a:rPr lang="en-GB" sz="4400" dirty="0" smtClean="0">
                <a:solidFill>
                  <a:schemeClr val="bg1"/>
                </a:solidFill>
              </a:rPr>
              <a:t>Perceptions of people involved</a:t>
            </a:r>
            <a:endParaRPr lang="en-US" sz="4400" dirty="0">
              <a:solidFill>
                <a:schemeClr val="bg1"/>
              </a:solidFill>
            </a:endParaRPr>
          </a:p>
        </p:txBody>
      </p:sp>
    </p:spTree>
    <p:extLst>
      <p:ext uri="{BB962C8B-B14F-4D97-AF65-F5344CB8AC3E}">
        <p14:creationId xmlns:p14="http://schemas.microsoft.com/office/powerpoint/2010/main" val="33708182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1143000"/>
          </a:xfrm>
        </p:spPr>
        <p:txBody>
          <a:bodyPr>
            <a:normAutofit/>
          </a:bodyPr>
          <a:lstStyle/>
          <a:p>
            <a:pPr algn="l"/>
            <a:endParaRPr lang="en-US" b="1" dirty="0"/>
          </a:p>
        </p:txBody>
      </p:sp>
      <p:sp>
        <p:nvSpPr>
          <p:cNvPr id="7" name="TextBox 6"/>
          <p:cNvSpPr txBox="1"/>
          <p:nvPr/>
        </p:nvSpPr>
        <p:spPr>
          <a:xfrm>
            <a:off x="457200" y="1158874"/>
            <a:ext cx="8001000" cy="1323439"/>
          </a:xfrm>
          <a:prstGeom prst="rect">
            <a:avLst/>
          </a:prstGeom>
          <a:solidFill>
            <a:schemeClr val="tx1"/>
          </a:solidFill>
        </p:spPr>
        <p:txBody>
          <a:bodyPr wrap="square" rtlCol="0">
            <a:spAutoFit/>
          </a:bodyPr>
          <a:lstStyle/>
          <a:p>
            <a:r>
              <a:rPr lang="en-GB" sz="4000" dirty="0" smtClean="0">
                <a:solidFill>
                  <a:schemeClr val="bg1"/>
                </a:solidFill>
              </a:rPr>
              <a:t>Case study examples which describe cooperative initiatives </a:t>
            </a:r>
            <a:endParaRPr lang="en-US" sz="4000" dirty="0">
              <a:solidFill>
                <a:schemeClr val="bg1"/>
              </a:solidFill>
            </a:endParaRPr>
          </a:p>
        </p:txBody>
      </p:sp>
      <p:pic>
        <p:nvPicPr>
          <p:cNvPr id="1026" name="Picture 2" descr="https://encrypted-tbn1.gstatic.com/images?q=tbn:ANd9GcRywt9VGqKP2EReQrw_wMuqfPOoIfltfxDoa0qYlwNmKT7wPIcCR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51267" y="2824678"/>
            <a:ext cx="7041466" cy="2971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5811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2752</TotalTime>
  <Words>2408</Words>
  <Application>Microsoft Office PowerPoint</Application>
  <PresentationFormat>On-screen Show (4:3)</PresentationFormat>
  <Paragraphs>275</Paragraphs>
  <Slides>61</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61</vt:i4>
      </vt:variant>
    </vt:vector>
  </HeadingPairs>
  <TitlesOfParts>
    <vt:vector size="64" baseType="lpstr">
      <vt:lpstr>Arial</vt:lpstr>
      <vt:lpstr>Calibri</vt:lpstr>
      <vt:lpstr>Office Theme</vt:lpstr>
      <vt:lpstr>CCIN Policy Commission  on Community Resilience, Jobs and Growth </vt:lpstr>
      <vt:lpstr>Our aims for today</vt:lpstr>
      <vt:lpstr>CCIN’s Policy Commission</vt:lpstr>
      <vt:lpstr>Key question:</vt:lpstr>
      <vt:lpstr>Aims</vt:lpstr>
      <vt:lpstr>People </vt:lpstr>
      <vt:lpstr>Approach</vt:lpstr>
      <vt:lpstr>Collecting three types of evidence</vt:lpstr>
      <vt:lpstr>PowerPoint Presentation</vt:lpstr>
      <vt:lpstr>PowerPoint Presentation</vt:lpstr>
      <vt:lpstr>Final Report</vt:lpstr>
      <vt:lpstr>What do we know already?</vt:lpstr>
      <vt:lpstr>The system is complicated</vt:lpstr>
      <vt:lpstr>Public money not used effectively</vt:lpstr>
      <vt:lpstr>Collaboration with employers is weak</vt:lpstr>
      <vt:lpstr>* By “the system” we mean organisations that engage in bringing non-working adults into work: the employment system.  </vt:lpstr>
      <vt:lpstr>TASK  On your tables – 5 minutes</vt:lpstr>
      <vt:lpstr>Create two flipcharts about the current system</vt:lpstr>
      <vt:lpstr>What is a co-operative approach?</vt:lpstr>
      <vt:lpstr>PowerPoint Presentation</vt:lpstr>
      <vt:lpstr>A Cooperative Place is</vt:lpstr>
      <vt:lpstr>PowerPoint Presentation</vt:lpstr>
      <vt:lpstr>Cooperative principles</vt:lpstr>
      <vt:lpstr>Examples of cooperative principles in practice</vt:lpstr>
      <vt:lpstr>Collaboration:  Skills for Growth</vt:lpstr>
      <vt:lpstr>Rule of thumb – is there collaboration?</vt:lpstr>
      <vt:lpstr>Examples of cooperative principles in practice</vt:lpstr>
      <vt:lpstr>Youth Employment Gateway</vt:lpstr>
      <vt:lpstr>Rule of thumb – do citizens have power to make decisions?</vt:lpstr>
      <vt:lpstr>Examples of cooperative principles in practice</vt:lpstr>
      <vt:lpstr>Rule of thumb – are we building on what we’ve got and making connections?</vt:lpstr>
      <vt:lpstr>Evidence of cooperative practice</vt:lpstr>
      <vt:lpstr>TASK  On your tables – 10 minutes</vt:lpstr>
      <vt:lpstr>Produce a flipchart to feedback</vt:lpstr>
      <vt:lpstr>What difference does  co-operation make?</vt:lpstr>
      <vt:lpstr>Are there benefits we can measure?</vt:lpstr>
      <vt:lpstr>Are their broader benefits?</vt:lpstr>
      <vt:lpstr>TASK  Benefits of a cooperative approach   - 30 mins</vt:lpstr>
      <vt:lpstr>Produce a flipchart to feedback specific benefits</vt:lpstr>
      <vt:lpstr>Designing an alternative system</vt:lpstr>
      <vt:lpstr>Key question:</vt:lpstr>
      <vt:lpstr>Key question:</vt:lpstr>
      <vt:lpstr>What does success look like?</vt:lpstr>
      <vt:lpstr>How does it work for the most excluded?</vt:lpstr>
      <vt:lpstr>PowerPoint Presentation</vt:lpstr>
      <vt:lpstr>What are the barriers to work – and who owns them?      </vt:lpstr>
      <vt:lpstr>What do employers need?</vt:lpstr>
      <vt:lpstr>IMAGINE A DIFFERENT WORLD</vt:lpstr>
      <vt:lpstr>LOSE YOUR PROFESSIONAL HAT</vt:lpstr>
      <vt:lpstr>Possible design principles</vt:lpstr>
      <vt:lpstr>TASK: Design a system (1) to reduce labour market exclusion and increase labour market participation.  </vt:lpstr>
      <vt:lpstr>TASK: Design a system (2) to increase the scale and reach of employment opportunities.  </vt:lpstr>
      <vt:lpstr>TASK: Design a system (3) to increase business activity, and the sustainability and growth of enterprise. </vt:lpstr>
      <vt:lpstr>Feedback your ideas – visually!</vt:lpstr>
      <vt:lpstr>Examples</vt:lpstr>
      <vt:lpstr>PowerPoint Presentation</vt:lpstr>
      <vt:lpstr>PowerPoint Presentation</vt:lpstr>
      <vt:lpstr>PowerPoint Presentation</vt:lpstr>
      <vt:lpstr>PowerPoint Presentation</vt:lpstr>
      <vt:lpstr>A better system - feedback</vt:lpstr>
      <vt:lpstr>THANKYOU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Cooperative Councils Innovation Network</dc:title>
  <dc:creator>Atif Shafique</dc:creator>
  <cp:lastModifiedBy>Abigail Melville</cp:lastModifiedBy>
  <cp:revision>148</cp:revision>
  <cp:lastPrinted>2014-01-28T10:58:45Z</cp:lastPrinted>
  <dcterms:created xsi:type="dcterms:W3CDTF">2014-01-19T13:35:47Z</dcterms:created>
  <dcterms:modified xsi:type="dcterms:W3CDTF">2014-11-19T11:11:15Z</dcterms:modified>
</cp:coreProperties>
</file>